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6" r:id="rId3"/>
    <p:sldId id="261" r:id="rId4"/>
    <p:sldId id="258" r:id="rId5"/>
    <p:sldId id="259" r:id="rId6"/>
    <p:sldId id="287" r:id="rId7"/>
    <p:sldId id="288" r:id="rId8"/>
    <p:sldId id="262" r:id="rId9"/>
    <p:sldId id="263" r:id="rId10"/>
    <p:sldId id="277" r:id="rId11"/>
    <p:sldId id="264" r:id="rId12"/>
    <p:sldId id="295" r:id="rId13"/>
    <p:sldId id="268" r:id="rId14"/>
    <p:sldId id="269" r:id="rId15"/>
    <p:sldId id="265" r:id="rId16"/>
    <p:sldId id="294" r:id="rId17"/>
    <p:sldId id="274" r:id="rId18"/>
    <p:sldId id="275" r:id="rId19"/>
    <p:sldId id="276" r:id="rId20"/>
    <p:sldId id="271" r:id="rId21"/>
    <p:sldId id="279" r:id="rId22"/>
    <p:sldId id="291" r:id="rId23"/>
    <p:sldId id="289" r:id="rId24"/>
    <p:sldId id="292" r:id="rId25"/>
    <p:sldId id="290" r:id="rId26"/>
    <p:sldId id="293" r:id="rId27"/>
    <p:sldId id="256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FFFFFF"/>
    <a:srgbClr val="BFBFB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8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43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916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303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2804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0500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884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4267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640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26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538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081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0A1AA-7D2E-458C-8EFD-5F58AFED80B5}" type="datetimeFigureOut">
              <a:rPr lang="pt-BR" smtClean="0"/>
              <a:t>29/06/2020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A52CD-3686-4ADE-B4C8-243558A3AC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60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56.png"/><Relationship Id="rId26" Type="http://schemas.openxmlformats.org/officeDocument/2006/relationships/image" Target="../media/image63.png"/><Relationship Id="rId39" Type="http://schemas.openxmlformats.org/officeDocument/2006/relationships/image" Target="../media/image76.png"/><Relationship Id="rId21" Type="http://schemas.openxmlformats.org/officeDocument/2006/relationships/image" Target="../media/image58.png"/><Relationship Id="rId34" Type="http://schemas.openxmlformats.org/officeDocument/2006/relationships/image" Target="../media/image71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7" Type="http://schemas.openxmlformats.org/officeDocument/2006/relationships/image" Target="../media/image26.png"/><Relationship Id="rId2" Type="http://schemas.openxmlformats.org/officeDocument/2006/relationships/image" Target="../media/image42.png"/><Relationship Id="rId16" Type="http://schemas.openxmlformats.org/officeDocument/2006/relationships/image" Target="../media/image54.png"/><Relationship Id="rId29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0.png"/><Relationship Id="rId24" Type="http://schemas.openxmlformats.org/officeDocument/2006/relationships/image" Target="../media/image61.png"/><Relationship Id="rId32" Type="http://schemas.openxmlformats.org/officeDocument/2006/relationships/image" Target="../media/image69.png"/><Relationship Id="rId37" Type="http://schemas.openxmlformats.org/officeDocument/2006/relationships/image" Target="../media/image74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5" Type="http://schemas.openxmlformats.org/officeDocument/2006/relationships/image" Target="../media/image45.png"/><Relationship Id="rId15" Type="http://schemas.openxmlformats.org/officeDocument/2006/relationships/image" Target="../media/image53.png"/><Relationship Id="rId23" Type="http://schemas.openxmlformats.org/officeDocument/2006/relationships/image" Target="../media/image60.png"/><Relationship Id="rId28" Type="http://schemas.openxmlformats.org/officeDocument/2006/relationships/image" Target="../media/image65.png"/><Relationship Id="rId36" Type="http://schemas.openxmlformats.org/officeDocument/2006/relationships/image" Target="../media/image73.png"/><Relationship Id="rId10" Type="http://schemas.openxmlformats.org/officeDocument/2006/relationships/image" Target="../media/image49.png"/><Relationship Id="rId19" Type="http://schemas.openxmlformats.org/officeDocument/2006/relationships/image" Target="../media/image57.png"/><Relationship Id="rId31" Type="http://schemas.openxmlformats.org/officeDocument/2006/relationships/image" Target="../media/image68.png"/><Relationship Id="rId44" Type="http://schemas.openxmlformats.org/officeDocument/2006/relationships/image" Target="../media/image81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Relationship Id="rId14" Type="http://schemas.openxmlformats.org/officeDocument/2006/relationships/image" Target="../media/image38.png"/><Relationship Id="rId22" Type="http://schemas.openxmlformats.org/officeDocument/2006/relationships/image" Target="../media/image59.png"/><Relationship Id="rId27" Type="http://schemas.openxmlformats.org/officeDocument/2006/relationships/image" Target="../media/image64.png"/><Relationship Id="rId30" Type="http://schemas.openxmlformats.org/officeDocument/2006/relationships/image" Target="../media/image67.png"/><Relationship Id="rId35" Type="http://schemas.openxmlformats.org/officeDocument/2006/relationships/image" Target="../media/image72.png"/><Relationship Id="rId43" Type="http://schemas.openxmlformats.org/officeDocument/2006/relationships/image" Target="../media/image80.png"/><Relationship Id="rId48" Type="http://schemas.openxmlformats.org/officeDocument/2006/relationships/image" Target="../media/image37.png"/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12" Type="http://schemas.openxmlformats.org/officeDocument/2006/relationships/image" Target="../media/image51.png"/><Relationship Id="rId17" Type="http://schemas.openxmlformats.org/officeDocument/2006/relationships/image" Target="../media/image55.png"/><Relationship Id="rId25" Type="http://schemas.openxmlformats.org/officeDocument/2006/relationships/image" Target="../media/image62.png"/><Relationship Id="rId33" Type="http://schemas.openxmlformats.org/officeDocument/2006/relationships/image" Target="../media/image70.png"/><Relationship Id="rId38" Type="http://schemas.openxmlformats.org/officeDocument/2006/relationships/image" Target="../media/image75.png"/><Relationship Id="rId46" Type="http://schemas.openxmlformats.org/officeDocument/2006/relationships/image" Target="../media/image83.png"/><Relationship Id="rId20" Type="http://schemas.openxmlformats.org/officeDocument/2006/relationships/image" Target="../media/image29.png"/><Relationship Id="rId41" Type="http://schemas.openxmlformats.org/officeDocument/2006/relationships/image" Target="../media/image7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56.png"/><Relationship Id="rId26" Type="http://schemas.openxmlformats.org/officeDocument/2006/relationships/image" Target="../media/image63.png"/><Relationship Id="rId39" Type="http://schemas.openxmlformats.org/officeDocument/2006/relationships/image" Target="../media/image75.png"/><Relationship Id="rId21" Type="http://schemas.openxmlformats.org/officeDocument/2006/relationships/image" Target="../media/image91.png"/><Relationship Id="rId34" Type="http://schemas.openxmlformats.org/officeDocument/2006/relationships/image" Target="../media/image84.png"/><Relationship Id="rId42" Type="http://schemas.openxmlformats.org/officeDocument/2006/relationships/image" Target="../media/image78.png"/><Relationship Id="rId47" Type="http://schemas.openxmlformats.org/officeDocument/2006/relationships/image" Target="../media/image83.png"/><Relationship Id="rId7" Type="http://schemas.openxmlformats.org/officeDocument/2006/relationships/image" Target="../media/image26.png"/><Relationship Id="rId2" Type="http://schemas.openxmlformats.org/officeDocument/2006/relationships/image" Target="../media/image42.png"/><Relationship Id="rId16" Type="http://schemas.openxmlformats.org/officeDocument/2006/relationships/image" Target="../media/image54.png"/><Relationship Id="rId29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50.png"/><Relationship Id="rId24" Type="http://schemas.openxmlformats.org/officeDocument/2006/relationships/image" Target="../media/image61.png"/><Relationship Id="rId32" Type="http://schemas.openxmlformats.org/officeDocument/2006/relationships/image" Target="../media/image69.png"/><Relationship Id="rId37" Type="http://schemas.openxmlformats.org/officeDocument/2006/relationships/image" Target="../media/image73.png"/><Relationship Id="rId40" Type="http://schemas.openxmlformats.org/officeDocument/2006/relationships/image" Target="../media/image76.png"/><Relationship Id="rId45" Type="http://schemas.openxmlformats.org/officeDocument/2006/relationships/image" Target="../media/image81.png"/><Relationship Id="rId5" Type="http://schemas.openxmlformats.org/officeDocument/2006/relationships/image" Target="../media/image45.png"/><Relationship Id="rId15" Type="http://schemas.openxmlformats.org/officeDocument/2006/relationships/image" Target="../media/image89.png"/><Relationship Id="rId23" Type="http://schemas.openxmlformats.org/officeDocument/2006/relationships/image" Target="../media/image60.png"/><Relationship Id="rId28" Type="http://schemas.openxmlformats.org/officeDocument/2006/relationships/image" Target="../media/image65.png"/><Relationship Id="rId36" Type="http://schemas.openxmlformats.org/officeDocument/2006/relationships/image" Target="../media/image72.png"/><Relationship Id="rId10" Type="http://schemas.openxmlformats.org/officeDocument/2006/relationships/image" Target="../media/image49.png"/><Relationship Id="rId19" Type="http://schemas.openxmlformats.org/officeDocument/2006/relationships/image" Target="../media/image57.png"/><Relationship Id="rId31" Type="http://schemas.openxmlformats.org/officeDocument/2006/relationships/image" Target="../media/image68.png"/><Relationship Id="rId44" Type="http://schemas.openxmlformats.org/officeDocument/2006/relationships/image" Target="../media/image80.png"/><Relationship Id="rId4" Type="http://schemas.openxmlformats.org/officeDocument/2006/relationships/image" Target="../media/image44.png"/><Relationship Id="rId9" Type="http://schemas.openxmlformats.org/officeDocument/2006/relationships/image" Target="../media/image88.png"/><Relationship Id="rId14" Type="http://schemas.openxmlformats.org/officeDocument/2006/relationships/image" Target="../media/image38.png"/><Relationship Id="rId22" Type="http://schemas.openxmlformats.org/officeDocument/2006/relationships/image" Target="../media/image59.png"/><Relationship Id="rId27" Type="http://schemas.openxmlformats.org/officeDocument/2006/relationships/image" Target="../media/image92.png"/><Relationship Id="rId30" Type="http://schemas.openxmlformats.org/officeDocument/2006/relationships/image" Target="../media/image67.png"/><Relationship Id="rId35" Type="http://schemas.openxmlformats.org/officeDocument/2006/relationships/image" Target="../media/image71.png"/><Relationship Id="rId43" Type="http://schemas.openxmlformats.org/officeDocument/2006/relationships/image" Target="../media/image79.png"/><Relationship Id="rId48" Type="http://schemas.openxmlformats.org/officeDocument/2006/relationships/image" Target="../media/image37.png"/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12" Type="http://schemas.openxmlformats.org/officeDocument/2006/relationships/image" Target="../media/image51.png"/><Relationship Id="rId17" Type="http://schemas.openxmlformats.org/officeDocument/2006/relationships/image" Target="../media/image90.png"/><Relationship Id="rId25" Type="http://schemas.openxmlformats.org/officeDocument/2006/relationships/image" Target="../media/image28.png"/><Relationship Id="rId33" Type="http://schemas.openxmlformats.org/officeDocument/2006/relationships/image" Target="../media/image70.png"/><Relationship Id="rId38" Type="http://schemas.openxmlformats.org/officeDocument/2006/relationships/image" Target="../media/image74.png"/><Relationship Id="rId46" Type="http://schemas.openxmlformats.org/officeDocument/2006/relationships/image" Target="../media/image82.png"/><Relationship Id="rId20" Type="http://schemas.openxmlformats.org/officeDocument/2006/relationships/image" Target="../media/image29.png"/><Relationship Id="rId41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8.jpeg"/><Relationship Id="rId7" Type="http://schemas.openxmlformats.org/officeDocument/2006/relationships/image" Target="../media/image99.pn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72.png"/><Relationship Id="rId5" Type="http://schemas.openxmlformats.org/officeDocument/2006/relationships/image" Target="../media/image45.png"/><Relationship Id="rId10" Type="http://schemas.openxmlformats.org/officeDocument/2006/relationships/image" Target="../media/image68.png"/><Relationship Id="rId4" Type="http://schemas.openxmlformats.org/officeDocument/2006/relationships/image" Target="../media/image44.png"/><Relationship Id="rId9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7.jpg"/><Relationship Id="rId4" Type="http://schemas.openxmlformats.org/officeDocument/2006/relationships/image" Target="../media/image10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6" t="31950"/>
          <a:stretch/>
        </p:blipFill>
        <p:spPr>
          <a:xfrm>
            <a:off x="0" y="0"/>
            <a:ext cx="12192000" cy="69549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697045" y="2274837"/>
            <a:ext cx="7275628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Adaptação do ES privado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51739" y="3985835"/>
            <a:ext cx="8366241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acelerada pelo </a:t>
            </a:r>
            <a:r>
              <a:rPr lang="pt-BR" sz="44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coronavírus</a:t>
            </a:r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008990" y="3130336"/>
            <a:ext cx="6651741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à Transformação Digital </a:t>
            </a:r>
          </a:p>
        </p:txBody>
      </p:sp>
    </p:spTree>
    <p:extLst>
      <p:ext uri="{BB962C8B-B14F-4D97-AF65-F5344CB8AC3E}">
        <p14:creationId xmlns:p14="http://schemas.microsoft.com/office/powerpoint/2010/main" val="193353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3569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399763" y="379604"/>
            <a:ext cx="2126452" cy="769441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Fontes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287012" y="1240242"/>
            <a:ext cx="10351953" cy="830997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O estudo a seguir só foi possível graças ao trabalho realizado por muitas pessoas competentes. Como as referências atrapalham a visualização das informações, as fontes serão compiladas neste slide. Se você gostou do estudo ou quiser conhecer os dados levantados, vale a pena conhecer esses grupos.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625031" y="3067896"/>
            <a:ext cx="818229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err="1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Hoper</a:t>
            </a:r>
            <a:endParaRPr lang="pt-BR" sz="1600" b="1" dirty="0" smtClean="0">
              <a:solidFill>
                <a:srgbClr val="ED7D3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226567" y="5670132"/>
            <a:ext cx="1615155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Educa Insights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625031" y="4318839"/>
            <a:ext cx="855815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ABMES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863850" y="5698837"/>
            <a:ext cx="1168267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CETIC.BR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8914586" y="5618146"/>
            <a:ext cx="1816567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Matriz Digital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9508208" y="3379295"/>
            <a:ext cx="591276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BSP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845734" y="4396003"/>
            <a:ext cx="1234507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err="1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Abstartups</a:t>
            </a:r>
            <a:endParaRPr lang="pt-BR" sz="1600" b="1" dirty="0" smtClean="0">
              <a:solidFill>
                <a:srgbClr val="ED7D3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118459" y="3136900"/>
            <a:ext cx="659051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CIEB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8846934" y="5999346"/>
            <a:ext cx="1884219" cy="25391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050" b="1" i="1" dirty="0" err="1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Venkat</a:t>
            </a:r>
            <a:r>
              <a:rPr lang="pt-BR" sz="1050" b="1" i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pt-BR" sz="1050" b="1" i="1" dirty="0" err="1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Venkatraman</a:t>
            </a:r>
            <a:endParaRPr lang="pt-BR" sz="1050" b="1" i="1" dirty="0" smtClean="0">
              <a:solidFill>
                <a:srgbClr val="ED7D3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8182" y="2361509"/>
            <a:ext cx="1911928" cy="675472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554" y="3622069"/>
            <a:ext cx="1740028" cy="676025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346" y="5192656"/>
            <a:ext cx="2294443" cy="35793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6">
            <a:clrChange>
              <a:clrFrom>
                <a:srgbClr val="85C440"/>
              </a:clrFrom>
              <a:clrTo>
                <a:srgbClr val="85C44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72683" y="2287844"/>
            <a:ext cx="1350604" cy="801728"/>
          </a:xfrm>
          <a:prstGeom prst="rect">
            <a:avLst/>
          </a:prstGeom>
          <a:solidFill>
            <a:srgbClr val="FFFFFF">
              <a:alpha val="74118"/>
            </a:srgbClr>
          </a:solidFill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051" y="3691328"/>
            <a:ext cx="2353166" cy="627511"/>
          </a:xfrm>
          <a:prstGeom prst="rect">
            <a:avLst/>
          </a:prstGeom>
          <a:solidFill>
            <a:srgbClr val="FFFFFF">
              <a:alpha val="78039"/>
            </a:srgbClr>
          </a:solidFill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85985" y="5043009"/>
            <a:ext cx="1524000" cy="657225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" t="8361" r="68576" b="6142"/>
          <a:stretch/>
        </p:blipFill>
        <p:spPr>
          <a:xfrm>
            <a:off x="9240394" y="2305177"/>
            <a:ext cx="1136073" cy="1066800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7" t="25213" r="33535" b="25292"/>
          <a:stretch/>
        </p:blipFill>
        <p:spPr>
          <a:xfrm>
            <a:off x="9397246" y="4345661"/>
            <a:ext cx="813200" cy="122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27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436913" y="6064703"/>
            <a:ext cx="9782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pt-BR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something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strange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SOP </a:t>
            </a:r>
            <a:r>
              <a:rPr lang="pt-BR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03200" y="5922275"/>
            <a:ext cx="5007429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1. Conceituação</a:t>
            </a:r>
          </a:p>
        </p:txBody>
      </p:sp>
      <p:sp>
        <p:nvSpPr>
          <p:cNvPr id="10" name="Estrela de 10 Pontas 9"/>
          <p:cNvSpPr/>
          <p:nvPr/>
        </p:nvSpPr>
        <p:spPr>
          <a:xfrm>
            <a:off x="406400" y="1090136"/>
            <a:ext cx="2202327" cy="1928835"/>
          </a:xfrm>
          <a:prstGeom prst="star10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Transformação Digital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Estrela de 10 Pontas 10"/>
          <p:cNvSpPr/>
          <p:nvPr/>
        </p:nvSpPr>
        <p:spPr>
          <a:xfrm>
            <a:off x="1516742" y="4051439"/>
            <a:ext cx="1368999" cy="1198992"/>
          </a:xfrm>
          <a:prstGeom prst="star10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Novo normal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Estrela de 10 Pontas 11"/>
          <p:cNvSpPr/>
          <p:nvPr/>
        </p:nvSpPr>
        <p:spPr>
          <a:xfrm>
            <a:off x="9991406" y="1446066"/>
            <a:ext cx="1407887" cy="1233051"/>
          </a:xfrm>
          <a:prstGeom prst="star10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EdTechs</a:t>
            </a:r>
            <a:endParaRPr lang="pt-B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Estrela de 10 Pontas 12"/>
          <p:cNvSpPr/>
          <p:nvPr/>
        </p:nvSpPr>
        <p:spPr>
          <a:xfrm>
            <a:off x="9499599" y="4650935"/>
            <a:ext cx="2184400" cy="1913134"/>
          </a:xfrm>
          <a:prstGeom prst="star10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 TIC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Estrela de 10 Pontas 13"/>
          <p:cNvSpPr/>
          <p:nvPr/>
        </p:nvSpPr>
        <p:spPr>
          <a:xfrm>
            <a:off x="5555320" y="3322877"/>
            <a:ext cx="2155418" cy="1887751"/>
          </a:xfrm>
          <a:prstGeom prst="star10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Metodologias ativas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Estrela de 10 Pontas 14"/>
          <p:cNvSpPr/>
          <p:nvPr/>
        </p:nvSpPr>
        <p:spPr>
          <a:xfrm>
            <a:off x="5134904" y="1658649"/>
            <a:ext cx="1165162" cy="1020468"/>
          </a:xfrm>
          <a:prstGeom prst="star10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B2B2C</a:t>
            </a:r>
            <a:endParaRPr lang="pt-B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2885741" y="289646"/>
            <a:ext cx="7153276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Conhecer os conceitos para prosseguir:</a:t>
            </a:r>
          </a:p>
        </p:txBody>
      </p:sp>
    </p:spTree>
    <p:extLst>
      <p:ext uri="{BB962C8B-B14F-4D97-AF65-F5344CB8AC3E}">
        <p14:creationId xmlns:p14="http://schemas.microsoft.com/office/powerpoint/2010/main" val="117132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rapezoide 12"/>
          <p:cNvSpPr/>
          <p:nvPr/>
        </p:nvSpPr>
        <p:spPr>
          <a:xfrm>
            <a:off x="-5269686" y="-2141915"/>
            <a:ext cx="14250555" cy="10230757"/>
          </a:xfrm>
          <a:prstGeom prst="trapezoid">
            <a:avLst>
              <a:gd name="adj" fmla="val 50385"/>
            </a:avLst>
          </a:prstGeom>
          <a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541005" y="5979085"/>
            <a:ext cx="3529013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 Premissas</a:t>
            </a:r>
          </a:p>
        </p:txBody>
      </p:sp>
      <p:pic>
        <p:nvPicPr>
          <p:cNvPr id="5" name="Imagem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2" r="56437" b="4101"/>
          <a:stretch/>
        </p:blipFill>
        <p:spPr bwMode="auto">
          <a:xfrm>
            <a:off x="7743825" y="233155"/>
            <a:ext cx="3295015" cy="31320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66"/>
          <a:stretch/>
        </p:blipFill>
        <p:spPr bwMode="auto">
          <a:xfrm>
            <a:off x="275040" y="2973464"/>
            <a:ext cx="3161104" cy="29186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m 7"/>
          <p:cNvPicPr/>
          <p:nvPr/>
        </p:nvPicPr>
        <p:blipFill rotWithShape="1">
          <a:blip r:embed="rId5"/>
          <a:srcRect l="32453" t="31205" r="36795" b="20153"/>
          <a:stretch/>
        </p:blipFill>
        <p:spPr bwMode="auto">
          <a:xfrm>
            <a:off x="3059748" y="3722164"/>
            <a:ext cx="3271836" cy="29186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eta para a Direita 9"/>
          <p:cNvSpPr/>
          <p:nvPr/>
        </p:nvSpPr>
        <p:spPr>
          <a:xfrm flipH="1">
            <a:off x="6172200" y="1500188"/>
            <a:ext cx="585788" cy="507206"/>
          </a:xfrm>
          <a:prstGeom prst="rightArrow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a Direita 11"/>
          <p:cNvSpPr/>
          <p:nvPr/>
        </p:nvSpPr>
        <p:spPr>
          <a:xfrm>
            <a:off x="6465094" y="4432785"/>
            <a:ext cx="585788" cy="507206"/>
          </a:xfrm>
          <a:prstGeom prst="rightArrow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5043488" y="6363806"/>
            <a:ext cx="1288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bg2">
                    <a:lumMod val="50000"/>
                  </a:schemeClr>
                </a:solidFill>
              </a:rPr>
              <a:t>2020_BR_HOPER</a:t>
            </a:r>
            <a:endParaRPr lang="pt-BR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0529" y="1430625"/>
            <a:ext cx="5523363" cy="64633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1.    Os </a:t>
            </a:r>
            <a:r>
              <a:rPr lang="pt-BR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alunos de ES privado estarão mais sensíveis ao preço do que antes do COVID</a:t>
            </a:r>
            <a:endParaRPr lang="pt-BR" b="1" dirty="0" smtClean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7345049" y="4258154"/>
            <a:ext cx="4420528" cy="92333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2.      Cresce a porção de brasileiros conectados à internet via equipamentos  TIC no domicílio.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8157337" y="3322053"/>
            <a:ext cx="24679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bg2">
                    <a:lumMod val="50000"/>
                  </a:schemeClr>
                </a:solidFill>
              </a:rPr>
              <a:t>2020_BR_ABMES_EDUCAINSIGHTS</a:t>
            </a:r>
            <a:endParaRPr lang="pt-BR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275040" y="5892104"/>
            <a:ext cx="106798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 smtClean="0">
                <a:solidFill>
                  <a:schemeClr val="bg2">
                    <a:lumMod val="50000"/>
                  </a:schemeClr>
                </a:solidFill>
              </a:rPr>
              <a:t>2018_BR_CETIC</a:t>
            </a:r>
            <a:endParaRPr lang="pt-BR" sz="105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8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rapezoide 17"/>
          <p:cNvSpPr/>
          <p:nvPr/>
        </p:nvSpPr>
        <p:spPr>
          <a:xfrm flipV="1">
            <a:off x="3817555" y="-1924201"/>
            <a:ext cx="14250555" cy="10230757"/>
          </a:xfrm>
          <a:prstGeom prst="trapezoid">
            <a:avLst>
              <a:gd name="adj" fmla="val 50385"/>
            </a:avLst>
          </a:prstGeom>
          <a:blipFill dpi="0" rotWithShape="0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430758" y="5865907"/>
            <a:ext cx="3529013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 Premissas</a:t>
            </a:r>
          </a:p>
        </p:txBody>
      </p:sp>
      <p:sp>
        <p:nvSpPr>
          <p:cNvPr id="10" name="Seta para a Direita 9"/>
          <p:cNvSpPr/>
          <p:nvPr/>
        </p:nvSpPr>
        <p:spPr>
          <a:xfrm flipH="1">
            <a:off x="6214614" y="1495857"/>
            <a:ext cx="585788" cy="507206"/>
          </a:xfrm>
          <a:prstGeom prst="rightArrow">
            <a:avLst>
              <a:gd name="adj1" fmla="val 50000"/>
              <a:gd name="adj2" fmla="val 52504"/>
            </a:avLst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901" y="487479"/>
            <a:ext cx="3700291" cy="2386350"/>
          </a:xfrm>
          <a:prstGeom prst="rect">
            <a:avLst/>
          </a:prstGeom>
        </p:spPr>
      </p:pic>
      <p:sp>
        <p:nvSpPr>
          <p:cNvPr id="16" name="Seta para a Direita 15"/>
          <p:cNvSpPr/>
          <p:nvPr/>
        </p:nvSpPr>
        <p:spPr>
          <a:xfrm>
            <a:off x="6214614" y="4594657"/>
            <a:ext cx="585788" cy="507206"/>
          </a:xfrm>
          <a:prstGeom prst="rightArrow">
            <a:avLst>
              <a:gd name="adj1" fmla="val 50000"/>
              <a:gd name="adj2" fmla="val 52504"/>
            </a:avLst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3855" y="3431142"/>
            <a:ext cx="2640507" cy="1958070"/>
          </a:xfrm>
          <a:prstGeom prst="rect">
            <a:avLst/>
          </a:prstGeom>
        </p:spPr>
      </p:pic>
      <p:pic>
        <p:nvPicPr>
          <p:cNvPr id="15" name="Imagem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07" y="4292558"/>
            <a:ext cx="3262948" cy="195807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aixaDeTexto 18"/>
          <p:cNvSpPr txBox="1"/>
          <p:nvPr/>
        </p:nvSpPr>
        <p:spPr>
          <a:xfrm>
            <a:off x="205752" y="1287795"/>
            <a:ext cx="5523363" cy="92333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    O Ensino à Distância (EAD) deve superar o ensino presencial em volume de matriculados no ES até 2022 por causa do COVID.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7008170" y="4465882"/>
            <a:ext cx="4879268" cy="92333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4.    Os problemas de acesso e conexão poderão ser amenizados com a chegada da tecnologia de conexão 5G no Brasil.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9840971" y="487479"/>
            <a:ext cx="1288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bg2">
                    <a:lumMod val="50000"/>
                  </a:schemeClr>
                </a:solidFill>
              </a:rPr>
              <a:t>2020_ABMES</a:t>
            </a:r>
            <a:endParaRPr lang="pt-BR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54607" y="6112127"/>
            <a:ext cx="1288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bg2">
                    <a:lumMod val="50000"/>
                  </a:schemeClr>
                </a:solidFill>
              </a:rPr>
              <a:t>2020_BR_HOPER</a:t>
            </a:r>
            <a:endParaRPr lang="pt-BR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4088600" y="5389212"/>
            <a:ext cx="1288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bg2">
                    <a:lumMod val="50000"/>
                  </a:schemeClr>
                </a:solidFill>
              </a:rPr>
              <a:t>2020_FOLHA_SP</a:t>
            </a:r>
            <a:endParaRPr lang="pt-BR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01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ralelogramo 11"/>
          <p:cNvSpPr/>
          <p:nvPr/>
        </p:nvSpPr>
        <p:spPr>
          <a:xfrm flipV="1">
            <a:off x="0" y="-2"/>
            <a:ext cx="12192000" cy="6858002"/>
          </a:xfrm>
          <a:prstGeom prst="parallelogram">
            <a:avLst>
              <a:gd name="adj" fmla="val 84193"/>
            </a:avLst>
          </a:prstGeom>
          <a:blipFill dpi="0" rotWithShape="0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Seta para a Direita 3"/>
          <p:cNvSpPr/>
          <p:nvPr/>
        </p:nvSpPr>
        <p:spPr>
          <a:xfrm flipH="1">
            <a:off x="5650996" y="1558472"/>
            <a:ext cx="585788" cy="507206"/>
          </a:xfrm>
          <a:prstGeom prst="rightArrow">
            <a:avLst>
              <a:gd name="adj1" fmla="val 50000"/>
              <a:gd name="adj2" fmla="val 52504"/>
            </a:avLst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58"/>
          <a:stretch/>
        </p:blipFill>
        <p:spPr bwMode="auto">
          <a:xfrm>
            <a:off x="9274663" y="521727"/>
            <a:ext cx="2737227" cy="173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097" y="1186384"/>
            <a:ext cx="3063168" cy="171801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/>
          <p:cNvSpPr txBox="1"/>
          <p:nvPr/>
        </p:nvSpPr>
        <p:spPr>
          <a:xfrm>
            <a:off x="330572" y="1488909"/>
            <a:ext cx="4879268" cy="64633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5.  Uma minoria das IES estava preparada para migração imediata para EAD.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182265" y="2267166"/>
            <a:ext cx="1288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bg2">
                    <a:lumMod val="50000"/>
                  </a:schemeClr>
                </a:solidFill>
              </a:rPr>
              <a:t>2020_BR_HOPER</a:t>
            </a:r>
            <a:endParaRPr lang="pt-BR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021786" y="4221171"/>
            <a:ext cx="4879268" cy="92333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6.   A </a:t>
            </a:r>
            <a:r>
              <a:rPr lang="pt-BR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aceleração tecnológica compele os professores a aprofundarem seus conhecimentos no mundo </a:t>
            </a:r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digital.</a:t>
            </a:r>
            <a:endParaRPr lang="pt-BR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0" name="Seta para a Direita 9"/>
          <p:cNvSpPr/>
          <p:nvPr/>
        </p:nvSpPr>
        <p:spPr>
          <a:xfrm>
            <a:off x="5702567" y="4429233"/>
            <a:ext cx="585788" cy="507206"/>
          </a:xfrm>
          <a:prstGeom prst="rightArrow">
            <a:avLst>
              <a:gd name="adj1" fmla="val 50000"/>
              <a:gd name="adj2" fmla="val 52504"/>
            </a:avLst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/>
          <a:srcRect l="14435" t="16950" r="15606" b="13163"/>
          <a:stretch/>
        </p:blipFill>
        <p:spPr>
          <a:xfrm>
            <a:off x="652263" y="3352799"/>
            <a:ext cx="4316873" cy="242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77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-324206" y="2308774"/>
            <a:ext cx="13106400" cy="2651797"/>
          </a:xfrm>
          <a:prstGeom prst="rect">
            <a:avLst/>
          </a:prstGeom>
          <a:blipFill dpi="0" rotWithShape="0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 para a Direita 5"/>
          <p:cNvSpPr/>
          <p:nvPr/>
        </p:nvSpPr>
        <p:spPr>
          <a:xfrm flipH="1">
            <a:off x="5831106" y="1031999"/>
            <a:ext cx="585788" cy="507206"/>
          </a:xfrm>
          <a:prstGeom prst="rightArrow">
            <a:avLst>
              <a:gd name="adj1" fmla="val 50000"/>
              <a:gd name="adj2" fmla="val 52504"/>
            </a:avLst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102295" y="2365882"/>
            <a:ext cx="5635879" cy="2554545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square">
            <a:spAutoFit/>
          </a:bodyPr>
          <a:lstStyle/>
          <a:p>
            <a:pPr marL="342900" lvl="0" indent="-342900">
              <a:spcAft>
                <a:spcPts val="800"/>
              </a:spcAft>
              <a:buFont typeface="+mj-lt"/>
              <a:buAutoNum type="arabicPeriod"/>
            </a:pPr>
            <a:r>
              <a:rPr lang="pt-BR" sz="1000" i="1" dirty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Os alunos de ES privado estarão mais sensíveis ao preço do que antes do COVID</a:t>
            </a:r>
            <a:r>
              <a:rPr lang="pt-BR" sz="1000" i="1" dirty="0" smtClean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pt-BR" sz="1000" i="1" dirty="0" smtClean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Cresce </a:t>
            </a:r>
            <a:r>
              <a:rPr lang="pt-BR" sz="1000" i="1" dirty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a porção de brasileiros conectados à internet via equipamentos de Tecnologia de Informação e Comunicação (TIC) no domicílio</a:t>
            </a:r>
            <a:r>
              <a:rPr lang="pt-BR" sz="1000" i="1" dirty="0" smtClean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pt-BR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Ensino à Distância (EAD) deve superar o ensino presencial em volume de matriculados no ES até </a:t>
            </a:r>
            <a:r>
              <a:rPr lang="pt-BR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por causa do COVID.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pt-BR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 </a:t>
            </a:r>
            <a:r>
              <a:rPr lang="pt-BR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problemas de acesso e conexão poderão ser amenizados com a chegada da tecnologia de conexão 5G no Brasil</a:t>
            </a:r>
            <a:r>
              <a:rPr lang="pt-BR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</a:pPr>
            <a:r>
              <a:rPr lang="pt-BR" sz="1000" i="1" dirty="0" smtClean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Uma </a:t>
            </a:r>
            <a:r>
              <a:rPr lang="pt-BR" sz="1000" i="1" dirty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minoria das IES estava preparada para migração imediata para EAD</a:t>
            </a:r>
            <a:r>
              <a:rPr lang="pt-BR" sz="1000" i="1" dirty="0" smtClean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</a:pPr>
            <a:r>
              <a:rPr lang="pt-BR" sz="1000" dirty="0" smtClean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A </a:t>
            </a:r>
            <a:r>
              <a:rPr lang="pt-BR" sz="1000" dirty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aceleração tecnológica compele os professores a aprofundarem seus conhecimentos no mundo digital</a:t>
            </a:r>
            <a:r>
              <a:rPr lang="pt-BR" sz="1000" dirty="0" smtClean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</a:pPr>
            <a:r>
              <a:rPr lang="pt-BR" sz="1000" dirty="0" smtClean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O </a:t>
            </a:r>
            <a:r>
              <a:rPr lang="pt-BR" sz="1000" dirty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avanço tecnológico e crescente facilidade de informação tornam necessária a adaptação dos métodos de ensino</a:t>
            </a:r>
            <a:r>
              <a:rPr lang="pt-BR" sz="1000" dirty="0" smtClean="0">
                <a:latin typeface="Times New Roman" panose="02020603050405020304" pitchFamily="18" charset="0"/>
                <a:ea typeface="Yu Mincho"/>
                <a:cs typeface="Times New Roman" panose="02020603050405020304" pitchFamily="18" charset="0"/>
              </a:rPr>
              <a:t>.</a:t>
            </a:r>
            <a:endParaRPr lang="pt-BR" sz="1000" dirty="0">
              <a:latin typeface="Times New Roman" panose="02020603050405020304" pitchFamily="18" charset="0"/>
              <a:ea typeface="Yu Mincho"/>
              <a:cs typeface="Times New Roman" panose="02020603050405020304" pitchFamily="18" charset="0"/>
            </a:endParaRPr>
          </a:p>
        </p:txBody>
      </p:sp>
      <p:sp>
        <p:nvSpPr>
          <p:cNvPr id="14" name="Seta para a Direita 13"/>
          <p:cNvSpPr/>
          <p:nvPr/>
        </p:nvSpPr>
        <p:spPr>
          <a:xfrm>
            <a:off x="5936100" y="3375725"/>
            <a:ext cx="585788" cy="507206"/>
          </a:xfrm>
          <a:prstGeom prst="rightArrow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635478" y="6041619"/>
            <a:ext cx="3529013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 Premissas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313755" y="861117"/>
            <a:ext cx="5155827" cy="92333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7.   O </a:t>
            </a:r>
            <a:r>
              <a:rPr lang="pt-BR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avanço tecnológico e crescente facilidade de informação tornam necessária a adaptação dos métodos de ensino.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7720277" y="3047017"/>
            <a:ext cx="3079814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PREMISSA FUNDAMENTAL:</a:t>
            </a:r>
            <a:endParaRPr lang="pt-BR" b="1" dirty="0">
              <a:solidFill>
                <a:srgbClr val="ED7D3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7299207" y="3499212"/>
            <a:ext cx="3921955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COVID acelerou Transformação Digital no setor de </a:t>
            </a:r>
            <a:r>
              <a:rPr lang="pt-BR" b="1" i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ES</a:t>
            </a:r>
            <a:endParaRPr lang="pt-BR" b="1" i="1" dirty="0">
              <a:solidFill>
                <a:srgbClr val="ED7D3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259060" y="5043435"/>
            <a:ext cx="2050701" cy="369332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PROBLEMÁTICA:</a:t>
            </a:r>
            <a:endParaRPr lang="pt-BR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791082" y="5542006"/>
            <a:ext cx="10986655" cy="338554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i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Como as IES privado podem se adaptar frente à aceleração da transformação digital causada pelo COVID?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207" y="241589"/>
            <a:ext cx="3100778" cy="2067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695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90972" y="5893247"/>
            <a:ext cx="4426857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 Metodologia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431120" y="1546217"/>
            <a:ext cx="1239510" cy="369332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 atores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8817429" y="1546217"/>
            <a:ext cx="1239510" cy="369332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 fases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751944" y="341532"/>
            <a:ext cx="4426857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Matriz Digital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851400" y="1110973"/>
            <a:ext cx="2362200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de </a:t>
            </a:r>
            <a:r>
              <a:rPr lang="pt-BR" sz="1400" b="1" i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Venkat</a:t>
            </a:r>
            <a:r>
              <a:rPr lang="pt-BR" sz="14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pt-BR" sz="1400" b="1" i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Venkatraman</a:t>
            </a:r>
            <a:endParaRPr lang="pt-BR" sz="4400" b="1" i="1" dirty="0" smtClean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567521" y="2801704"/>
            <a:ext cx="2103109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Gigantes Digitais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770721" y="3571745"/>
            <a:ext cx="1696707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Incumbentes do setor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53007" y="4618785"/>
            <a:ext cx="2117623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Empreendedores tecnológicos</a:t>
            </a:r>
          </a:p>
        </p:txBody>
      </p:sp>
      <p:cxnSp>
        <p:nvCxnSpPr>
          <p:cNvPr id="16" name="Conector reto 15"/>
          <p:cNvCxnSpPr/>
          <p:nvPr/>
        </p:nvCxnSpPr>
        <p:spPr>
          <a:xfrm>
            <a:off x="6032500" y="1915549"/>
            <a:ext cx="0" cy="4362418"/>
          </a:xfrm>
          <a:prstGeom prst="line">
            <a:avLst/>
          </a:prstGeom>
          <a:ln w="571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7" name="Image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915" y="2829230"/>
            <a:ext cx="1310689" cy="317842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215" y="3694110"/>
            <a:ext cx="776864" cy="401600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341" y="3767820"/>
            <a:ext cx="1123548" cy="280038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849" y="3767820"/>
            <a:ext cx="831132" cy="326911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0" t="8297"/>
          <a:stretch/>
        </p:blipFill>
        <p:spPr>
          <a:xfrm>
            <a:off x="2843515" y="4749878"/>
            <a:ext cx="1207487" cy="384144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002" y="4632571"/>
            <a:ext cx="618758" cy="618758"/>
          </a:xfrm>
          <a:prstGeom prst="rect">
            <a:avLst/>
          </a:prstGeom>
        </p:spPr>
      </p:pic>
      <p:sp>
        <p:nvSpPr>
          <p:cNvPr id="27" name="CaixaDeTexto 26"/>
          <p:cNvSpPr txBox="1"/>
          <p:nvPr/>
        </p:nvSpPr>
        <p:spPr>
          <a:xfrm>
            <a:off x="6616121" y="2655644"/>
            <a:ext cx="2103109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err="1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Experimentaçãona</a:t>
            </a:r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fronteira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6616120" y="3692014"/>
            <a:ext cx="2103109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Colisão no cerne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6881927" y="4538869"/>
            <a:ext cx="1571493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Reinvenção na raiz</a:t>
            </a:r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379" y="3462728"/>
            <a:ext cx="936171" cy="936171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939" y="2782017"/>
            <a:ext cx="209427" cy="326687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73" y="2452913"/>
            <a:ext cx="377158" cy="800687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436" y="4746823"/>
            <a:ext cx="1169005" cy="876754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876" y="4714925"/>
            <a:ext cx="832521" cy="832521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732" y="3519190"/>
            <a:ext cx="357099" cy="758104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981" y="4723806"/>
            <a:ext cx="780810" cy="814758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555" t="11394" r="75443" b="81491"/>
          <a:stretch/>
        </p:blipFill>
        <p:spPr>
          <a:xfrm>
            <a:off x="4666329" y="4765207"/>
            <a:ext cx="1270052" cy="423350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005" y="2874041"/>
            <a:ext cx="1170627" cy="35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4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27" grpId="0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66282" y="5893246"/>
            <a:ext cx="4426857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 Metodologia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751944" y="341532"/>
            <a:ext cx="4426857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Matriz Digital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851400" y="1110973"/>
            <a:ext cx="2362200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de </a:t>
            </a:r>
            <a:r>
              <a:rPr lang="pt-BR" sz="1400" b="1" i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Venkat</a:t>
            </a:r>
            <a:r>
              <a:rPr lang="pt-BR" sz="14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pt-BR" sz="1400" b="1" i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Venkatraman</a:t>
            </a:r>
            <a:endParaRPr lang="pt-BR" sz="4400" b="1" i="1" dirty="0" smtClean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42548" y="1778446"/>
            <a:ext cx="1776538" cy="369332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Adaptação 1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2548" y="2387317"/>
            <a:ext cx="1776538" cy="369332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Adaptação 2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626" y="1778446"/>
            <a:ext cx="776864" cy="4016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191" y="1877933"/>
            <a:ext cx="1123548" cy="28003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510" y="1844847"/>
            <a:ext cx="831132" cy="326911"/>
          </a:xfrm>
          <a:prstGeom prst="rect">
            <a:avLst/>
          </a:prstGeom>
        </p:spPr>
      </p:pic>
      <p:sp>
        <p:nvSpPr>
          <p:cNvPr id="2" name="Igual a 1"/>
          <p:cNvSpPr/>
          <p:nvPr/>
        </p:nvSpPr>
        <p:spPr>
          <a:xfrm>
            <a:off x="3244068" y="1839227"/>
            <a:ext cx="340819" cy="340819"/>
          </a:xfrm>
          <a:prstGeom prst="mathEqual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Igual a 10"/>
          <p:cNvSpPr/>
          <p:nvPr/>
        </p:nvSpPr>
        <p:spPr>
          <a:xfrm>
            <a:off x="5038535" y="1830939"/>
            <a:ext cx="340819" cy="340819"/>
          </a:xfrm>
          <a:prstGeom prst="mathEqual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2" name="Seta para a Direita 11"/>
          <p:cNvSpPr/>
          <p:nvPr/>
        </p:nvSpPr>
        <p:spPr>
          <a:xfrm>
            <a:off x="6633157" y="1778446"/>
            <a:ext cx="473783" cy="410226"/>
          </a:xfrm>
          <a:prstGeom prst="rightArrow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7611251" y="1778446"/>
            <a:ext cx="3477322" cy="369332"/>
          </a:xfrm>
          <a:prstGeom prst="rect">
            <a:avLst/>
          </a:prstGeom>
          <a:solidFill>
            <a:srgbClr val="ED7D3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Incumbentes do setor de ES</a:t>
            </a:r>
          </a:p>
        </p:txBody>
      </p:sp>
      <p:pic>
        <p:nvPicPr>
          <p:cNvPr id="14" name="Imagem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935" y="3112406"/>
            <a:ext cx="3711228" cy="3550281"/>
          </a:xfrm>
          <a:prstGeom prst="rect">
            <a:avLst/>
          </a:prstGeom>
        </p:spPr>
      </p:pic>
      <p:sp>
        <p:nvSpPr>
          <p:cNvPr id="15" name="Seta para a Direita 14"/>
          <p:cNvSpPr/>
          <p:nvPr/>
        </p:nvSpPr>
        <p:spPr>
          <a:xfrm>
            <a:off x="8647529" y="4676531"/>
            <a:ext cx="473783" cy="410226"/>
          </a:xfrm>
          <a:prstGeom prst="rightArrow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94"/>
          <a:stretch/>
        </p:blipFill>
        <p:spPr>
          <a:xfrm>
            <a:off x="9174649" y="3106504"/>
            <a:ext cx="2835574" cy="355028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42548" y="4620034"/>
            <a:ext cx="3254847" cy="523220"/>
          </a:xfrm>
          <a:prstGeom prst="rect">
            <a:avLst/>
          </a:prstGeom>
          <a:solidFill>
            <a:srgbClr val="ED7D3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Setor de ES no Brasil ainda não está perto de chegar à terceira fase</a:t>
            </a:r>
          </a:p>
        </p:txBody>
      </p:sp>
      <p:sp>
        <p:nvSpPr>
          <p:cNvPr id="18" name="Seta para a Direita 17"/>
          <p:cNvSpPr/>
          <p:nvPr/>
        </p:nvSpPr>
        <p:spPr>
          <a:xfrm>
            <a:off x="3966773" y="4676531"/>
            <a:ext cx="473783" cy="410226"/>
          </a:xfrm>
          <a:prstGeom prst="rightArrow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/>
          <p:cNvSpPr txBox="1"/>
          <p:nvPr/>
        </p:nvSpPr>
        <p:spPr>
          <a:xfrm>
            <a:off x="670926" y="5148236"/>
            <a:ext cx="2514951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Reinvenção na raiz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342548" y="3032960"/>
            <a:ext cx="1776538" cy="369332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Adaptação 3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2379710" y="2387317"/>
            <a:ext cx="3692478" cy="369332"/>
          </a:xfrm>
          <a:prstGeom prst="rect">
            <a:avLst/>
          </a:prstGeom>
          <a:solidFill>
            <a:srgbClr val="ED7D3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Empreendedores tecnológicos</a:t>
            </a:r>
          </a:p>
        </p:txBody>
      </p:sp>
      <p:sp>
        <p:nvSpPr>
          <p:cNvPr id="22" name="Seta para a Direita 21"/>
          <p:cNvSpPr/>
          <p:nvPr/>
        </p:nvSpPr>
        <p:spPr>
          <a:xfrm>
            <a:off x="6633157" y="2346423"/>
            <a:ext cx="473783" cy="410226"/>
          </a:xfrm>
          <a:prstGeom prst="rightArrow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/>
          <p:cNvSpPr txBox="1"/>
          <p:nvPr/>
        </p:nvSpPr>
        <p:spPr>
          <a:xfrm>
            <a:off x="8884420" y="2346423"/>
            <a:ext cx="1131226" cy="369332"/>
          </a:xfrm>
          <a:prstGeom prst="rect">
            <a:avLst/>
          </a:prstGeom>
          <a:solidFill>
            <a:srgbClr val="ED7D3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i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EdTechs</a:t>
            </a:r>
            <a:endParaRPr lang="pt-BR" b="1" i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88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751944" y="341532"/>
            <a:ext cx="4426857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Matriz Digital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851400" y="1110973"/>
            <a:ext cx="2362200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de </a:t>
            </a:r>
            <a:r>
              <a:rPr lang="pt-BR" sz="1400" b="1" i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Venkat</a:t>
            </a:r>
            <a:r>
              <a:rPr lang="pt-BR" sz="14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pt-BR" sz="1400" b="1" i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Venkatraman</a:t>
            </a:r>
            <a:endParaRPr lang="pt-BR" sz="4400" b="1" i="1" dirty="0" smtClean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6" name="Imagem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46" y="2452255"/>
            <a:ext cx="11455636" cy="31151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/>
          <p:cNvSpPr txBox="1"/>
          <p:nvPr/>
        </p:nvSpPr>
        <p:spPr>
          <a:xfrm>
            <a:off x="376146" y="1824336"/>
            <a:ext cx="2937164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Gigantes Digitais</a:t>
            </a:r>
          </a:p>
        </p:txBody>
      </p:sp>
    </p:spTree>
    <p:extLst>
      <p:ext uri="{BB962C8B-B14F-4D97-AF65-F5344CB8AC3E}">
        <p14:creationId xmlns:p14="http://schemas.microsoft.com/office/powerpoint/2010/main" val="273263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85225"/>
            <a:ext cx="12192001" cy="70432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959821" y="5878959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4. Resultados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751944" y="341532"/>
            <a:ext cx="4426857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Cenário linear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14780" y="2655241"/>
            <a:ext cx="9645402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1.   Educação: Orientada pela legislação, procurada pelo título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532416" y="1307059"/>
            <a:ext cx="2865912" cy="40011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7 </a:t>
            </a:r>
            <a:r>
              <a:rPr lang="pt-B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premissas</a:t>
            </a:r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iniciais e: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814781" y="3312992"/>
            <a:ext cx="7262420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   Mercado</a:t>
            </a:r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: </a:t>
            </a:r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Contratação orientada pelo </a:t>
            </a:r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título</a:t>
            </a:r>
            <a:endParaRPr lang="pt-BR" sz="2400" b="1" dirty="0" smtClean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814781" y="3934471"/>
            <a:ext cx="8647874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   Legislação: Rígida, acadêmica, comando e controle</a:t>
            </a:r>
          </a:p>
        </p:txBody>
      </p:sp>
    </p:spTree>
    <p:extLst>
      <p:ext uri="{BB962C8B-B14F-4D97-AF65-F5344CB8AC3E}">
        <p14:creationId xmlns:p14="http://schemas.microsoft.com/office/powerpoint/2010/main" val="3527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/>
          <p:cNvSpPr/>
          <p:nvPr/>
        </p:nvSpPr>
        <p:spPr>
          <a:xfrm>
            <a:off x="7147026" y="4865001"/>
            <a:ext cx="4683901" cy="153213"/>
          </a:xfrm>
          <a:prstGeom prst="rect">
            <a:avLst/>
          </a:prstGeom>
          <a:solidFill>
            <a:srgbClr val="ED7D3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/>
          <p:cNvSpPr/>
          <p:nvPr/>
        </p:nvSpPr>
        <p:spPr>
          <a:xfrm>
            <a:off x="7147026" y="3229430"/>
            <a:ext cx="4683901" cy="179281"/>
          </a:xfrm>
          <a:prstGeom prst="rect">
            <a:avLst/>
          </a:prstGeom>
          <a:solidFill>
            <a:srgbClr val="ED7D3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650982" y="110834"/>
            <a:ext cx="1510147" cy="151014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Matriz Digital modificada</a:t>
            </a:r>
            <a:endParaRPr lang="pt-BR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50982" y="1745670"/>
            <a:ext cx="1510147" cy="151014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Gigantes Digitais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50982" y="3380506"/>
            <a:ext cx="1510147" cy="151014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Incumbentes da indústria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50982" y="5015342"/>
            <a:ext cx="1510147" cy="151014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EdTechs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334312" y="110834"/>
            <a:ext cx="4660314" cy="1510147"/>
          </a:xfrm>
          <a:prstGeom prst="rect">
            <a:avLst/>
          </a:prstGeom>
          <a:gradFill flip="none" rotWithShape="1">
            <a:gsLst>
              <a:gs pos="100000">
                <a:srgbClr val="ED7D31"/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0">
                <a:schemeClr val="dk1">
                  <a:lumMod val="99000"/>
                  <a:satMod val="120000"/>
                  <a:shade val="78000"/>
                </a:schemeClr>
              </a:gs>
            </a:gsLst>
            <a:lin ang="0" scaled="1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Experimentação na fronteira da indústria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167809" y="110833"/>
            <a:ext cx="4663121" cy="1510147"/>
          </a:xfrm>
          <a:prstGeom prst="rect">
            <a:avLst/>
          </a:prstGeom>
          <a:solidFill>
            <a:srgbClr val="ED7D3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Colisão no cerne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247721" y="3235031"/>
            <a:ext cx="4746904" cy="173364"/>
          </a:xfrm>
          <a:prstGeom prst="rect">
            <a:avLst/>
          </a:prstGeom>
          <a:gradFill flip="none" rotWithShape="1">
            <a:gsLst>
              <a:gs pos="100000">
                <a:srgbClr val="ED7D31"/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0">
                <a:schemeClr val="dk1">
                  <a:lumMod val="99000"/>
                  <a:satMod val="120000"/>
                  <a:shade val="78000"/>
                </a:schemeClr>
              </a:gs>
            </a:gsLst>
            <a:lin ang="0" scaled="1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 rot="16200000">
            <a:off x="4680916" y="4042506"/>
            <a:ext cx="4779819" cy="152401"/>
          </a:xfrm>
          <a:prstGeom prst="rect">
            <a:avLst/>
          </a:prstGeom>
          <a:solidFill>
            <a:srgbClr val="ED7D3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767" y="4065560"/>
            <a:ext cx="864357" cy="25498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43" y="3511136"/>
            <a:ext cx="790133" cy="34220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099" y="3487515"/>
            <a:ext cx="1302672" cy="35984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124" y="4388049"/>
            <a:ext cx="1442514" cy="365911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697" y="3430178"/>
            <a:ext cx="837350" cy="432868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476" y="3989579"/>
            <a:ext cx="1296910" cy="323248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018" y="4434821"/>
            <a:ext cx="746337" cy="315449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812" y="3990191"/>
            <a:ext cx="860222" cy="33835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764" y="3504284"/>
            <a:ext cx="1207790" cy="343399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37" y="4462442"/>
            <a:ext cx="840733" cy="276650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170" y="1870046"/>
            <a:ext cx="908080" cy="508525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2" y="2459773"/>
            <a:ext cx="2051188" cy="497414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166" y="2599716"/>
            <a:ext cx="1164406" cy="350985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390" y="2493533"/>
            <a:ext cx="339823" cy="393997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53" y="2492785"/>
            <a:ext cx="386930" cy="386930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4" b="28555"/>
          <a:stretch/>
        </p:blipFill>
        <p:spPr>
          <a:xfrm>
            <a:off x="2310284" y="1960876"/>
            <a:ext cx="1565137" cy="398380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3" b="32494"/>
          <a:stretch/>
        </p:blipFill>
        <p:spPr>
          <a:xfrm>
            <a:off x="4859978" y="1954067"/>
            <a:ext cx="2063574" cy="451173"/>
          </a:xfrm>
          <a:prstGeom prst="rect">
            <a:avLst/>
          </a:prstGeom>
        </p:spPr>
      </p:pic>
      <p:sp>
        <p:nvSpPr>
          <p:cNvPr id="45" name="Retângulo 44"/>
          <p:cNvSpPr/>
          <p:nvPr/>
        </p:nvSpPr>
        <p:spPr>
          <a:xfrm>
            <a:off x="2200228" y="4865001"/>
            <a:ext cx="4794398" cy="153213"/>
          </a:xfrm>
          <a:prstGeom prst="rect">
            <a:avLst/>
          </a:prstGeom>
          <a:gradFill flip="none" rotWithShape="1">
            <a:gsLst>
              <a:gs pos="100000">
                <a:srgbClr val="ED7D31"/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0">
                <a:schemeClr val="dk1">
                  <a:lumMod val="99000"/>
                  <a:satMod val="120000"/>
                  <a:shade val="78000"/>
                </a:schemeClr>
              </a:gs>
            </a:gsLst>
            <a:lin ang="0" scaled="1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021" y="5406842"/>
            <a:ext cx="713146" cy="713146"/>
          </a:xfrm>
          <a:prstGeom prst="rect">
            <a:avLst/>
          </a:prstGeom>
        </p:spPr>
      </p:pic>
      <p:pic>
        <p:nvPicPr>
          <p:cNvPr id="49" name="Imagem 48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099" y="5950438"/>
            <a:ext cx="564784" cy="564784"/>
          </a:xfrm>
          <a:prstGeom prst="rect">
            <a:avLst/>
          </a:prstGeom>
        </p:spPr>
      </p:pic>
      <p:pic>
        <p:nvPicPr>
          <p:cNvPr id="50" name="Imagem 4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631" y="5062450"/>
            <a:ext cx="413834" cy="413834"/>
          </a:xfrm>
          <a:prstGeom prst="rect">
            <a:avLst/>
          </a:prstGeom>
        </p:spPr>
      </p:pic>
      <p:pic>
        <p:nvPicPr>
          <p:cNvPr id="51" name="Imagem 50"/>
          <p:cNvPicPr>
            <a:picLocks noChangeAspect="1"/>
          </p:cNvPicPr>
          <p:nvPr/>
        </p:nvPicPr>
        <p:blipFill rotWithShape="1">
          <a:blip r:embed="rId22"/>
          <a:srcRect l="36903" t="25284" r="36903" b="27557"/>
          <a:stretch/>
        </p:blipFill>
        <p:spPr>
          <a:xfrm>
            <a:off x="4696060" y="6042929"/>
            <a:ext cx="436276" cy="441596"/>
          </a:xfrm>
          <a:prstGeom prst="rect">
            <a:avLst/>
          </a:prstGeom>
        </p:spPr>
      </p:pic>
      <p:pic>
        <p:nvPicPr>
          <p:cNvPr id="52" name="Imagem 5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318" y="5054791"/>
            <a:ext cx="430781" cy="430781"/>
          </a:xfrm>
          <a:prstGeom prst="rect">
            <a:avLst/>
          </a:prstGeom>
        </p:spPr>
      </p:pic>
      <p:pic>
        <p:nvPicPr>
          <p:cNvPr id="54" name="Imagem 53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15"/>
          <a:stretch/>
        </p:blipFill>
        <p:spPr>
          <a:xfrm>
            <a:off x="5572491" y="5574034"/>
            <a:ext cx="443340" cy="364880"/>
          </a:xfrm>
          <a:prstGeom prst="rect">
            <a:avLst/>
          </a:prstGeom>
        </p:spPr>
      </p:pic>
      <p:pic>
        <p:nvPicPr>
          <p:cNvPr id="55" name="Imagem 54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0" t="8297"/>
          <a:stretch/>
        </p:blipFill>
        <p:spPr>
          <a:xfrm>
            <a:off x="5716075" y="6264136"/>
            <a:ext cx="1204781" cy="302545"/>
          </a:xfrm>
          <a:prstGeom prst="rect">
            <a:avLst/>
          </a:prstGeom>
        </p:spPr>
      </p:pic>
      <p:pic>
        <p:nvPicPr>
          <p:cNvPr id="56" name="Imagem 55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0" b="-2059"/>
          <a:stretch/>
        </p:blipFill>
        <p:spPr>
          <a:xfrm>
            <a:off x="6506003" y="5065282"/>
            <a:ext cx="451737" cy="455238"/>
          </a:xfrm>
          <a:prstGeom prst="rect">
            <a:avLst/>
          </a:prstGeom>
        </p:spPr>
      </p:pic>
      <p:pic>
        <p:nvPicPr>
          <p:cNvPr id="57" name="Imagem 56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" t="10075" r="67882" b="12677"/>
          <a:stretch/>
        </p:blipFill>
        <p:spPr>
          <a:xfrm>
            <a:off x="11396515" y="4353571"/>
            <a:ext cx="360510" cy="434865"/>
          </a:xfrm>
          <a:prstGeom prst="rect">
            <a:avLst/>
          </a:prstGeom>
        </p:spPr>
      </p:pic>
      <p:pic>
        <p:nvPicPr>
          <p:cNvPr id="58" name="Imagem 57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37" b="632"/>
          <a:stretch/>
        </p:blipFill>
        <p:spPr>
          <a:xfrm>
            <a:off x="5247626" y="5091182"/>
            <a:ext cx="487979" cy="356320"/>
          </a:xfrm>
          <a:prstGeom prst="rect">
            <a:avLst/>
          </a:prstGeom>
        </p:spPr>
      </p:pic>
      <p:pic>
        <p:nvPicPr>
          <p:cNvPr id="59" name="Imagem 58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8" t="12463" r="76329" b="10749"/>
          <a:stretch/>
        </p:blipFill>
        <p:spPr>
          <a:xfrm>
            <a:off x="4656785" y="5491526"/>
            <a:ext cx="466121" cy="497050"/>
          </a:xfrm>
          <a:prstGeom prst="rect">
            <a:avLst/>
          </a:prstGeom>
        </p:spPr>
      </p:pic>
      <p:pic>
        <p:nvPicPr>
          <p:cNvPr id="61" name="Imagem 60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0" r="71060" b="29016"/>
          <a:stretch/>
        </p:blipFill>
        <p:spPr>
          <a:xfrm>
            <a:off x="11308889" y="3974087"/>
            <a:ext cx="443716" cy="387492"/>
          </a:xfrm>
          <a:prstGeom prst="rect">
            <a:avLst/>
          </a:prstGeom>
        </p:spPr>
      </p:pic>
      <p:pic>
        <p:nvPicPr>
          <p:cNvPr id="62" name="Imagem 61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560" y="4434821"/>
            <a:ext cx="584935" cy="295612"/>
          </a:xfrm>
          <a:prstGeom prst="rect">
            <a:avLst/>
          </a:prstGeom>
        </p:spPr>
      </p:pic>
      <p:pic>
        <p:nvPicPr>
          <p:cNvPr id="63" name="Imagem 62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497" y="3908920"/>
            <a:ext cx="488876" cy="488876"/>
          </a:xfrm>
          <a:prstGeom prst="rect">
            <a:avLst/>
          </a:prstGeom>
        </p:spPr>
      </p:pic>
      <p:pic>
        <p:nvPicPr>
          <p:cNvPr id="64" name="Imagem 63"/>
          <p:cNvPicPr>
            <a:picLocks noChangeAspect="1"/>
          </p:cNvPicPr>
          <p:nvPr/>
        </p:nvPicPr>
        <p:blipFill rotWithShape="1">
          <a:blip r:embed="rId33"/>
          <a:srcRect l="38394" t="44602" r="38393" b="47064"/>
          <a:stretch/>
        </p:blipFill>
        <p:spPr>
          <a:xfrm>
            <a:off x="5751952" y="6019277"/>
            <a:ext cx="1168905" cy="235926"/>
          </a:xfrm>
          <a:prstGeom prst="rect">
            <a:avLst/>
          </a:prstGeom>
        </p:spPr>
      </p:pic>
      <p:pic>
        <p:nvPicPr>
          <p:cNvPr id="67" name="Imagem 66"/>
          <p:cNvPicPr>
            <a:picLocks noChangeAspect="1"/>
          </p:cNvPicPr>
          <p:nvPr/>
        </p:nvPicPr>
        <p:blipFill rotWithShape="1">
          <a:blip r:embed="rId3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4" t="27557" r="63736" b="23958"/>
          <a:stretch/>
        </p:blipFill>
        <p:spPr>
          <a:xfrm>
            <a:off x="6030108" y="5570426"/>
            <a:ext cx="482201" cy="368488"/>
          </a:xfrm>
          <a:prstGeom prst="rect">
            <a:avLst/>
          </a:prstGeom>
        </p:spPr>
      </p:pic>
      <p:pic>
        <p:nvPicPr>
          <p:cNvPr id="69" name="Imagem 68"/>
          <p:cNvPicPr>
            <a:picLocks noChangeAspect="1"/>
          </p:cNvPicPr>
          <p:nvPr/>
        </p:nvPicPr>
        <p:blipFill rotWithShape="1">
          <a:blip r:embed="rId35"/>
          <a:srcRect l="4367" t="15986" r="91822" b="76408"/>
          <a:stretch/>
        </p:blipFill>
        <p:spPr>
          <a:xfrm>
            <a:off x="6578262" y="5543607"/>
            <a:ext cx="352342" cy="395307"/>
          </a:xfrm>
          <a:prstGeom prst="rect">
            <a:avLst/>
          </a:prstGeom>
        </p:spPr>
      </p:pic>
      <p:pic>
        <p:nvPicPr>
          <p:cNvPr id="70" name="Imagem 69"/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4" t="9030" r="71857" b="10297"/>
          <a:stretch/>
        </p:blipFill>
        <p:spPr>
          <a:xfrm>
            <a:off x="2218252" y="5011127"/>
            <a:ext cx="537121" cy="525352"/>
          </a:xfrm>
          <a:prstGeom prst="rect">
            <a:avLst/>
          </a:prstGeom>
        </p:spPr>
      </p:pic>
      <p:pic>
        <p:nvPicPr>
          <p:cNvPr id="89" name="Imagem 88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104" y="5557523"/>
            <a:ext cx="1318346" cy="457027"/>
          </a:xfrm>
          <a:prstGeom prst="rect">
            <a:avLst/>
          </a:prstGeom>
        </p:spPr>
      </p:pic>
      <p:grpSp>
        <p:nvGrpSpPr>
          <p:cNvPr id="91" name="Agrupar 90"/>
          <p:cNvGrpSpPr/>
          <p:nvPr/>
        </p:nvGrpSpPr>
        <p:grpSpPr>
          <a:xfrm>
            <a:off x="2233714" y="6056638"/>
            <a:ext cx="1096967" cy="378203"/>
            <a:chOff x="2551908" y="6299373"/>
            <a:chExt cx="1192297" cy="411070"/>
          </a:xfrm>
        </p:grpSpPr>
        <p:sp>
          <p:nvSpPr>
            <p:cNvPr id="92" name="Retângulo 91"/>
            <p:cNvSpPr/>
            <p:nvPr/>
          </p:nvSpPr>
          <p:spPr>
            <a:xfrm>
              <a:off x="2551908" y="6299373"/>
              <a:ext cx="1192297" cy="41107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pic>
          <p:nvPicPr>
            <p:cNvPr id="93" name="Imagem 92"/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238" y="6356042"/>
              <a:ext cx="1165635" cy="324991"/>
            </a:xfrm>
            <a:prstGeom prst="rect">
              <a:avLst/>
            </a:prstGeom>
          </p:spPr>
        </p:pic>
      </p:grpSp>
      <p:pic>
        <p:nvPicPr>
          <p:cNvPr id="94" name="Imagem 93"/>
          <p:cNvPicPr>
            <a:picLocks noChangeAspect="1"/>
          </p:cNvPicPr>
          <p:nvPr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5" t="1" r="22367" b="2728"/>
          <a:stretch/>
        </p:blipFill>
        <p:spPr>
          <a:xfrm>
            <a:off x="2766651" y="5541233"/>
            <a:ext cx="521464" cy="469889"/>
          </a:xfrm>
          <a:prstGeom prst="rect">
            <a:avLst/>
          </a:prstGeom>
        </p:spPr>
      </p:pic>
      <p:pic>
        <p:nvPicPr>
          <p:cNvPr id="95" name="Imagem 94"/>
          <p:cNvPicPr>
            <a:picLocks noChangeAspect="1"/>
          </p:cNvPicPr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9" t="18349" r="33146" b="46742"/>
          <a:stretch/>
        </p:blipFill>
        <p:spPr>
          <a:xfrm>
            <a:off x="3268929" y="5536479"/>
            <a:ext cx="465229" cy="485457"/>
          </a:xfrm>
          <a:prstGeom prst="rect">
            <a:avLst/>
          </a:prstGeom>
        </p:spPr>
      </p:pic>
      <p:pic>
        <p:nvPicPr>
          <p:cNvPr id="96" name="Imagem 95"/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2" r="61107" b="-3511"/>
          <a:stretch/>
        </p:blipFill>
        <p:spPr>
          <a:xfrm>
            <a:off x="3728306" y="5123574"/>
            <a:ext cx="455737" cy="444010"/>
          </a:xfrm>
          <a:prstGeom prst="rect">
            <a:avLst/>
          </a:prstGeom>
        </p:spPr>
      </p:pic>
      <p:pic>
        <p:nvPicPr>
          <p:cNvPr id="97" name="Imagem 96"/>
          <p:cNvPicPr>
            <a:picLocks noChangeAspect="1"/>
          </p:cNvPicPr>
          <p:nvPr/>
        </p:nvPicPr>
        <p:blipFill rotWithShape="1"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71089" b="-3038"/>
          <a:stretch/>
        </p:blipFill>
        <p:spPr>
          <a:xfrm>
            <a:off x="4196988" y="5115725"/>
            <a:ext cx="406994" cy="396537"/>
          </a:xfrm>
          <a:prstGeom prst="rect">
            <a:avLst/>
          </a:prstGeom>
        </p:spPr>
      </p:pic>
      <p:pic>
        <p:nvPicPr>
          <p:cNvPr id="98" name="Imagem 97"/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6683" b="-1064"/>
          <a:stretch/>
        </p:blipFill>
        <p:spPr>
          <a:xfrm>
            <a:off x="3745869" y="5600013"/>
            <a:ext cx="435584" cy="372770"/>
          </a:xfrm>
          <a:prstGeom prst="rect">
            <a:avLst/>
          </a:prstGeom>
        </p:spPr>
      </p:pic>
      <p:grpSp>
        <p:nvGrpSpPr>
          <p:cNvPr id="99" name="Agrupar 98"/>
          <p:cNvGrpSpPr/>
          <p:nvPr/>
        </p:nvGrpSpPr>
        <p:grpSpPr>
          <a:xfrm>
            <a:off x="2774562" y="5099309"/>
            <a:ext cx="445165" cy="428344"/>
            <a:chOff x="4835235" y="6096470"/>
            <a:chExt cx="554183" cy="567567"/>
          </a:xfrm>
        </p:grpSpPr>
        <p:sp>
          <p:nvSpPr>
            <p:cNvPr id="100" name="Retângulo 99"/>
            <p:cNvSpPr/>
            <p:nvPr/>
          </p:nvSpPr>
          <p:spPr>
            <a:xfrm>
              <a:off x="4839455" y="6096470"/>
              <a:ext cx="546786" cy="546786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pic>
          <p:nvPicPr>
            <p:cNvPr id="101" name="Imagem 100"/>
            <p:cNvPicPr>
              <a:picLocks noChangeAspect="1"/>
            </p:cNvPicPr>
            <p:nvPr/>
          </p:nvPicPr>
          <p:blipFill rotWithShape="1"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7" t="8605" r="70887" b="2220"/>
            <a:stretch/>
          </p:blipFill>
          <p:spPr>
            <a:xfrm>
              <a:off x="4835235" y="6109855"/>
              <a:ext cx="554183" cy="554182"/>
            </a:xfrm>
            <a:prstGeom prst="rect">
              <a:avLst/>
            </a:prstGeom>
          </p:spPr>
        </p:pic>
      </p:grpSp>
      <p:pic>
        <p:nvPicPr>
          <p:cNvPr id="102" name="Imagem 101"/>
          <p:cNvPicPr>
            <a:picLocks noChangeAspect="1"/>
          </p:cNvPicPr>
          <p:nvPr/>
        </p:nvPicPr>
        <p:blipFill rotWithShape="1">
          <a:blip r:embed="rId4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" t="30587" r="79471" b="32278"/>
          <a:stretch/>
        </p:blipFill>
        <p:spPr>
          <a:xfrm>
            <a:off x="3371759" y="6080843"/>
            <a:ext cx="369975" cy="376228"/>
          </a:xfrm>
          <a:prstGeom prst="rect">
            <a:avLst/>
          </a:prstGeom>
        </p:spPr>
      </p:pic>
      <p:grpSp>
        <p:nvGrpSpPr>
          <p:cNvPr id="103" name="Agrupar 102"/>
          <p:cNvGrpSpPr/>
          <p:nvPr/>
        </p:nvGrpSpPr>
        <p:grpSpPr>
          <a:xfrm>
            <a:off x="3237647" y="5059193"/>
            <a:ext cx="505148" cy="508391"/>
            <a:chOff x="5951568" y="5532246"/>
            <a:chExt cx="573924" cy="577609"/>
          </a:xfrm>
        </p:grpSpPr>
        <p:sp>
          <p:nvSpPr>
            <p:cNvPr id="104" name="Retângulo 103"/>
            <p:cNvSpPr/>
            <p:nvPr/>
          </p:nvSpPr>
          <p:spPr>
            <a:xfrm>
              <a:off x="6000251" y="5577965"/>
              <a:ext cx="478419" cy="47841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05" name="Imagem 104"/>
            <p:cNvPicPr>
              <a:picLocks noChangeAspect="1"/>
            </p:cNvPicPr>
            <p:nvPr/>
          </p:nvPicPr>
          <p:blipFill rotWithShape="1"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261" b="9687"/>
            <a:stretch/>
          </p:blipFill>
          <p:spPr>
            <a:xfrm>
              <a:off x="5951568" y="5532246"/>
              <a:ext cx="573924" cy="577609"/>
            </a:xfrm>
            <a:prstGeom prst="rect">
              <a:avLst/>
            </a:prstGeom>
          </p:spPr>
        </p:pic>
      </p:grpSp>
      <p:sp>
        <p:nvSpPr>
          <p:cNvPr id="106" name="Retângulo 105"/>
          <p:cNvSpPr/>
          <p:nvPr/>
        </p:nvSpPr>
        <p:spPr>
          <a:xfrm>
            <a:off x="2137600" y="6595389"/>
            <a:ext cx="2466382" cy="54790"/>
          </a:xfrm>
          <a:prstGeom prst="rect">
            <a:avLst/>
          </a:prstGeom>
          <a:gradFill flip="none" rotWithShape="1">
            <a:gsLst>
              <a:gs pos="100000">
                <a:srgbClr val="FFFF00"/>
              </a:gs>
              <a:gs pos="74000">
                <a:srgbClr val="0070C0"/>
              </a:gs>
              <a:gs pos="79000">
                <a:srgbClr val="FFFF00"/>
              </a:gs>
              <a:gs pos="47000">
                <a:srgbClr val="00B050"/>
              </a:gs>
              <a:gs pos="53000">
                <a:srgbClr val="0070C0"/>
              </a:gs>
              <a:gs pos="0">
                <a:srgbClr val="00B050"/>
              </a:gs>
            </a:gsLst>
            <a:lin ang="0" scaled="1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7" name="Imagem 106"/>
          <p:cNvPicPr>
            <a:picLocks noChangeAspect="1"/>
          </p:cNvPicPr>
          <p:nvPr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9" r="75088" b="9938"/>
          <a:stretch/>
        </p:blipFill>
        <p:spPr>
          <a:xfrm>
            <a:off x="4198810" y="5527653"/>
            <a:ext cx="448249" cy="505520"/>
          </a:xfrm>
          <a:prstGeom prst="rect">
            <a:avLst/>
          </a:prstGeom>
        </p:spPr>
      </p:pic>
      <p:pic>
        <p:nvPicPr>
          <p:cNvPr id="108" name="Imagem 107"/>
          <p:cNvPicPr>
            <a:picLocks noChangeAspect="1"/>
          </p:cNvPicPr>
          <p:nvPr/>
        </p:nvPicPr>
        <p:blipFill rotWithShape="1">
          <a:blip r:embed="rId4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555" t="11394" r="75443" b="81491"/>
          <a:stretch/>
        </p:blipFill>
        <p:spPr>
          <a:xfrm>
            <a:off x="3702319" y="6080843"/>
            <a:ext cx="901664" cy="37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5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85225"/>
            <a:ext cx="12192001" cy="70432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959821" y="5878959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4. Resultados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751944" y="341532"/>
            <a:ext cx="4426857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Cenário linear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14779" y="2655241"/>
            <a:ext cx="8600684" cy="345134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1.   Gigantes Digitais: Produtos mais complementam do que competem com o setor.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904633" y="1258145"/>
            <a:ext cx="2382734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Conclusões: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814779" y="3178355"/>
            <a:ext cx="10958122" cy="33637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pt-BR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   </a:t>
            </a:r>
            <a:r>
              <a:rPr lang="pt-BR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EdTechs</a:t>
            </a:r>
            <a:r>
              <a:rPr lang="pt-BR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: Nacionais são complementares, estrangeiras não encontram condições (premissas) favoráveis.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814779" y="3651517"/>
            <a:ext cx="10958122" cy="338554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  Incumbentes: Aumento na competição por ES EAD com plataformas estrangeiras voltadas para títulos.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634837" y="4145599"/>
            <a:ext cx="10138064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Maior impacto sobre público </a:t>
            </a:r>
            <a:r>
              <a:rPr lang="pt-BR" sz="1400" b="1" i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premium</a:t>
            </a:r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, </a:t>
            </a:r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pós graduação</a:t>
            </a:r>
            <a:r>
              <a:rPr lang="pt-BR" sz="1400" b="1" i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pt-BR" sz="14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 corporativo</a:t>
            </a:r>
            <a:r>
              <a:rPr lang="pt-BR" sz="14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mas há possibilidade de maior abrangência.</a:t>
            </a:r>
            <a:endParaRPr lang="pt-BR" sz="1400" b="1" i="1" dirty="0" smtClean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77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70083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959821" y="5878959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4. Resultados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9690946" y="143720"/>
            <a:ext cx="2382734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Exemplo:</a:t>
            </a:r>
          </a:p>
        </p:txBody>
      </p:sp>
    </p:spTree>
    <p:extLst>
      <p:ext uri="{BB962C8B-B14F-4D97-AF65-F5344CB8AC3E}">
        <p14:creationId xmlns:p14="http://schemas.microsoft.com/office/powerpoint/2010/main" val="141703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215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959821" y="5878959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4. Resultados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090483" y="285947"/>
            <a:ext cx="6011034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Cenário exponencial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14780" y="2655241"/>
            <a:ext cx="10875472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1.   Educação: Orientada pela demanda, procurada pela competência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532416" y="1307059"/>
            <a:ext cx="2865912" cy="40011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7 </a:t>
            </a:r>
            <a:r>
              <a:rPr lang="pt-B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premissas</a:t>
            </a:r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iniciais e: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814780" y="3312992"/>
            <a:ext cx="8498031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   Mercado</a:t>
            </a:r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: </a:t>
            </a:r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Contratação orientada por competências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814781" y="3934471"/>
            <a:ext cx="10298696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   Legislação: Flexibilização, academia e mercado, competências</a:t>
            </a:r>
          </a:p>
        </p:txBody>
      </p:sp>
    </p:spTree>
    <p:extLst>
      <p:ext uri="{BB962C8B-B14F-4D97-AF65-F5344CB8AC3E}">
        <p14:creationId xmlns:p14="http://schemas.microsoft.com/office/powerpoint/2010/main" val="340913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/>
          <p:cNvSpPr/>
          <p:nvPr/>
        </p:nvSpPr>
        <p:spPr>
          <a:xfrm>
            <a:off x="5713626" y="4865002"/>
            <a:ext cx="6117302" cy="133328"/>
          </a:xfrm>
          <a:prstGeom prst="rect">
            <a:avLst/>
          </a:prstGeom>
          <a:solidFill>
            <a:srgbClr val="ED7D3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/>
          <p:cNvSpPr/>
          <p:nvPr/>
        </p:nvSpPr>
        <p:spPr>
          <a:xfrm>
            <a:off x="5713626" y="3229145"/>
            <a:ext cx="6117302" cy="150050"/>
          </a:xfrm>
          <a:prstGeom prst="rect">
            <a:avLst/>
          </a:prstGeom>
          <a:solidFill>
            <a:srgbClr val="ED7D3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650982" y="110834"/>
            <a:ext cx="1510147" cy="151014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Matriz Digital modificada</a:t>
            </a:r>
            <a:endParaRPr lang="pt-BR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50982" y="1745670"/>
            <a:ext cx="1510147" cy="151014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Gigantes Digitais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50982" y="3380506"/>
            <a:ext cx="1510147" cy="151014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Incumbentes da indústria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50982" y="5015342"/>
            <a:ext cx="1510147" cy="151014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EdTechs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334311" y="110834"/>
            <a:ext cx="3207743" cy="1510147"/>
          </a:xfrm>
          <a:prstGeom prst="rect">
            <a:avLst/>
          </a:prstGeom>
          <a:gradFill flip="none" rotWithShape="1">
            <a:gsLst>
              <a:gs pos="100000">
                <a:srgbClr val="ED7D31"/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0">
                <a:schemeClr val="dk1">
                  <a:lumMod val="99000"/>
                  <a:satMod val="120000"/>
                  <a:shade val="78000"/>
                </a:schemeClr>
              </a:gs>
            </a:gsLst>
            <a:lin ang="0" scaled="1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Experimentação na fronteira da indústria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694456" y="110833"/>
            <a:ext cx="6136474" cy="1510147"/>
          </a:xfrm>
          <a:prstGeom prst="rect">
            <a:avLst/>
          </a:prstGeom>
          <a:solidFill>
            <a:srgbClr val="ED7D3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Colisão no cerne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247721" y="3235032"/>
            <a:ext cx="3275162" cy="144788"/>
          </a:xfrm>
          <a:prstGeom prst="rect">
            <a:avLst/>
          </a:prstGeom>
          <a:gradFill flip="none" rotWithShape="1">
            <a:gsLst>
              <a:gs pos="100000">
                <a:srgbClr val="ED7D31"/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0">
                <a:schemeClr val="dk1">
                  <a:lumMod val="99000"/>
                  <a:satMod val="120000"/>
                  <a:shade val="78000"/>
                </a:schemeClr>
              </a:gs>
            </a:gsLst>
            <a:lin ang="0" scaled="1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 rot="16200000">
            <a:off x="3228345" y="4004589"/>
            <a:ext cx="4779819" cy="152401"/>
          </a:xfrm>
          <a:prstGeom prst="rect">
            <a:avLst/>
          </a:prstGeom>
          <a:solidFill>
            <a:srgbClr val="ED7D3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532" y="3563481"/>
            <a:ext cx="967465" cy="285403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275" y="3497871"/>
            <a:ext cx="884386" cy="383026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327" y="3968258"/>
            <a:ext cx="1392661" cy="3847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566" y="4413870"/>
            <a:ext cx="1614586" cy="409559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444" y="3433898"/>
            <a:ext cx="937236" cy="484504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680" y="4010490"/>
            <a:ext cx="1451613" cy="361807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444" y="4426500"/>
            <a:ext cx="835365" cy="353078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056" y="3952668"/>
            <a:ext cx="962835" cy="378714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860" y="4386077"/>
            <a:ext cx="1492086" cy="424230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050" y="3541828"/>
            <a:ext cx="941022" cy="309651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967" y="1775814"/>
            <a:ext cx="936019" cy="524170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801" y="2213776"/>
            <a:ext cx="2108160" cy="511229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716" y="2614433"/>
            <a:ext cx="1381420" cy="416399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59" y="2388849"/>
            <a:ext cx="497530" cy="576846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856" y="2465740"/>
            <a:ext cx="570358" cy="570358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4" b="28555"/>
          <a:stretch/>
        </p:blipFill>
        <p:spPr>
          <a:xfrm>
            <a:off x="2329706" y="1784444"/>
            <a:ext cx="2099944" cy="534506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3" b="32494"/>
          <a:stretch/>
        </p:blipFill>
        <p:spPr>
          <a:xfrm>
            <a:off x="6531990" y="2202214"/>
            <a:ext cx="2567150" cy="561274"/>
          </a:xfrm>
          <a:prstGeom prst="rect">
            <a:avLst/>
          </a:prstGeom>
        </p:spPr>
      </p:pic>
      <p:sp>
        <p:nvSpPr>
          <p:cNvPr id="45" name="Retângulo 44"/>
          <p:cNvSpPr/>
          <p:nvPr/>
        </p:nvSpPr>
        <p:spPr>
          <a:xfrm>
            <a:off x="2200227" y="4865002"/>
            <a:ext cx="3341828" cy="133328"/>
          </a:xfrm>
          <a:prstGeom prst="rect">
            <a:avLst/>
          </a:prstGeom>
          <a:gradFill flip="none" rotWithShape="1">
            <a:gsLst>
              <a:gs pos="100000">
                <a:srgbClr val="ED7D31"/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0">
                <a:schemeClr val="dk1">
                  <a:lumMod val="99000"/>
                  <a:satMod val="120000"/>
                  <a:shade val="78000"/>
                </a:schemeClr>
              </a:gs>
            </a:gsLst>
            <a:lin ang="0" scaled="1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261" y="5867461"/>
            <a:ext cx="771693" cy="771693"/>
          </a:xfrm>
          <a:prstGeom prst="rect">
            <a:avLst/>
          </a:prstGeom>
        </p:spPr>
      </p:pic>
      <p:pic>
        <p:nvPicPr>
          <p:cNvPr id="49" name="Imagem 48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001" y="5929334"/>
            <a:ext cx="618758" cy="618758"/>
          </a:xfrm>
          <a:prstGeom prst="rect">
            <a:avLst/>
          </a:prstGeom>
        </p:spPr>
      </p:pic>
      <p:pic>
        <p:nvPicPr>
          <p:cNvPr id="50" name="Imagem 4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969" y="5213592"/>
            <a:ext cx="515551" cy="515551"/>
          </a:xfrm>
          <a:prstGeom prst="rect">
            <a:avLst/>
          </a:prstGeom>
        </p:spPr>
      </p:pic>
      <p:pic>
        <p:nvPicPr>
          <p:cNvPr id="51" name="Imagem 50"/>
          <p:cNvPicPr>
            <a:picLocks noChangeAspect="1"/>
          </p:cNvPicPr>
          <p:nvPr/>
        </p:nvPicPr>
        <p:blipFill rotWithShape="1">
          <a:blip r:embed="rId22"/>
          <a:srcRect l="36903" t="25284" r="36903" b="27557"/>
          <a:stretch/>
        </p:blipFill>
        <p:spPr>
          <a:xfrm>
            <a:off x="7211222" y="5173435"/>
            <a:ext cx="518167" cy="524486"/>
          </a:xfrm>
          <a:prstGeom prst="rect">
            <a:avLst/>
          </a:prstGeom>
        </p:spPr>
      </p:pic>
      <p:pic>
        <p:nvPicPr>
          <p:cNvPr id="52" name="Imagem 5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447" y="6069876"/>
            <a:ext cx="430781" cy="430781"/>
          </a:xfrm>
          <a:prstGeom prst="rect">
            <a:avLst/>
          </a:prstGeom>
        </p:spPr>
      </p:pic>
      <p:sp>
        <p:nvSpPr>
          <p:cNvPr id="53" name="Retângulo 52"/>
          <p:cNvSpPr/>
          <p:nvPr/>
        </p:nvSpPr>
        <p:spPr>
          <a:xfrm>
            <a:off x="2137600" y="6595388"/>
            <a:ext cx="3556856" cy="79511"/>
          </a:xfrm>
          <a:prstGeom prst="rect">
            <a:avLst/>
          </a:prstGeom>
          <a:gradFill flip="none" rotWithShape="1">
            <a:gsLst>
              <a:gs pos="100000">
                <a:srgbClr val="FFFF00"/>
              </a:gs>
              <a:gs pos="74000">
                <a:srgbClr val="0070C0"/>
              </a:gs>
              <a:gs pos="79000">
                <a:srgbClr val="FFFF00"/>
              </a:gs>
              <a:gs pos="47000">
                <a:srgbClr val="00B050"/>
              </a:gs>
              <a:gs pos="53000">
                <a:srgbClr val="0070C0"/>
              </a:gs>
              <a:gs pos="0">
                <a:srgbClr val="00B050"/>
              </a:gs>
            </a:gsLst>
            <a:lin ang="0" scaled="1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4" name="Imagem 53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15"/>
          <a:stretch/>
        </p:blipFill>
        <p:spPr>
          <a:xfrm>
            <a:off x="9676673" y="6079219"/>
            <a:ext cx="491987" cy="404918"/>
          </a:xfrm>
          <a:prstGeom prst="rect">
            <a:avLst/>
          </a:prstGeom>
        </p:spPr>
      </p:pic>
      <p:pic>
        <p:nvPicPr>
          <p:cNvPr id="55" name="Imagem 54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0" t="8297"/>
          <a:stretch/>
        </p:blipFill>
        <p:spPr>
          <a:xfrm>
            <a:off x="10423151" y="5144911"/>
            <a:ext cx="1417991" cy="451112"/>
          </a:xfrm>
          <a:prstGeom prst="rect">
            <a:avLst/>
          </a:prstGeom>
        </p:spPr>
      </p:pic>
      <p:pic>
        <p:nvPicPr>
          <p:cNvPr id="56" name="Imagem 55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0" b="-2059"/>
          <a:stretch/>
        </p:blipFill>
        <p:spPr>
          <a:xfrm>
            <a:off x="9622637" y="5207451"/>
            <a:ext cx="558635" cy="562964"/>
          </a:xfrm>
          <a:prstGeom prst="rect">
            <a:avLst/>
          </a:prstGeom>
        </p:spPr>
      </p:pic>
      <p:pic>
        <p:nvPicPr>
          <p:cNvPr id="57" name="Imagem 56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" t="10075" r="67882" b="12677"/>
          <a:stretch/>
        </p:blipFill>
        <p:spPr>
          <a:xfrm>
            <a:off x="10305400" y="4170814"/>
            <a:ext cx="402802" cy="485880"/>
          </a:xfrm>
          <a:prstGeom prst="rect">
            <a:avLst/>
          </a:prstGeom>
        </p:spPr>
      </p:pic>
      <p:pic>
        <p:nvPicPr>
          <p:cNvPr id="58" name="Imagem 57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37" b="632"/>
          <a:stretch/>
        </p:blipFill>
        <p:spPr>
          <a:xfrm>
            <a:off x="7984564" y="5252998"/>
            <a:ext cx="537508" cy="392486"/>
          </a:xfrm>
          <a:prstGeom prst="rect">
            <a:avLst/>
          </a:prstGeom>
        </p:spPr>
      </p:pic>
      <p:pic>
        <p:nvPicPr>
          <p:cNvPr id="59" name="Imagem 58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8" t="12463" r="76329" b="10749"/>
          <a:stretch/>
        </p:blipFill>
        <p:spPr>
          <a:xfrm>
            <a:off x="6374030" y="6007510"/>
            <a:ext cx="466121" cy="497050"/>
          </a:xfrm>
          <a:prstGeom prst="rect">
            <a:avLst/>
          </a:prstGeom>
        </p:spPr>
      </p:pic>
      <p:pic>
        <p:nvPicPr>
          <p:cNvPr id="61" name="Imagem 60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0" r="71060" b="29016"/>
          <a:stretch/>
        </p:blipFill>
        <p:spPr>
          <a:xfrm>
            <a:off x="10937963" y="4212575"/>
            <a:ext cx="500597" cy="437165"/>
          </a:xfrm>
          <a:prstGeom prst="rect">
            <a:avLst/>
          </a:prstGeom>
        </p:spPr>
      </p:pic>
      <p:pic>
        <p:nvPicPr>
          <p:cNvPr id="62" name="Imagem 61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298" y="3632828"/>
            <a:ext cx="705928" cy="356759"/>
          </a:xfrm>
          <a:prstGeom prst="rect">
            <a:avLst/>
          </a:prstGeom>
        </p:spPr>
      </p:pic>
      <p:pic>
        <p:nvPicPr>
          <p:cNvPr id="63" name="Imagem 62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608" y="3525575"/>
            <a:ext cx="577418" cy="577418"/>
          </a:xfrm>
          <a:prstGeom prst="rect">
            <a:avLst/>
          </a:prstGeom>
        </p:spPr>
      </p:pic>
      <p:pic>
        <p:nvPicPr>
          <p:cNvPr id="64" name="Imagem 63"/>
          <p:cNvPicPr>
            <a:picLocks noChangeAspect="1"/>
          </p:cNvPicPr>
          <p:nvPr/>
        </p:nvPicPr>
        <p:blipFill rotWithShape="1">
          <a:blip r:embed="rId33"/>
          <a:srcRect l="38394" t="44602" r="38393" b="47064"/>
          <a:stretch/>
        </p:blipFill>
        <p:spPr>
          <a:xfrm>
            <a:off x="10475426" y="5641416"/>
            <a:ext cx="1276305" cy="257603"/>
          </a:xfrm>
          <a:prstGeom prst="rect">
            <a:avLst/>
          </a:prstGeom>
        </p:spPr>
      </p:pic>
      <p:grpSp>
        <p:nvGrpSpPr>
          <p:cNvPr id="66" name="Agrupar 65"/>
          <p:cNvGrpSpPr/>
          <p:nvPr/>
        </p:nvGrpSpPr>
        <p:grpSpPr>
          <a:xfrm>
            <a:off x="6392638" y="5163021"/>
            <a:ext cx="471082" cy="550835"/>
            <a:chOff x="9692663" y="5008538"/>
            <a:chExt cx="471082" cy="550835"/>
          </a:xfrm>
        </p:grpSpPr>
        <p:pic>
          <p:nvPicPr>
            <p:cNvPr id="60" name="Imagem 59"/>
            <p:cNvPicPr>
              <a:picLocks noChangeAspect="1"/>
            </p:cNvPicPr>
            <p:nvPr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69" r="75088" b="9938"/>
            <a:stretch/>
          </p:blipFill>
          <p:spPr>
            <a:xfrm>
              <a:off x="9692663" y="5008538"/>
              <a:ext cx="448249" cy="505520"/>
            </a:xfrm>
            <a:prstGeom prst="rect">
              <a:avLst/>
            </a:prstGeom>
          </p:spPr>
        </p:pic>
        <p:sp>
          <p:nvSpPr>
            <p:cNvPr id="65" name="Retângulo 64"/>
            <p:cNvSpPr/>
            <p:nvPr/>
          </p:nvSpPr>
          <p:spPr>
            <a:xfrm>
              <a:off x="9704400" y="5486389"/>
              <a:ext cx="459345" cy="72984"/>
            </a:xfrm>
            <a:prstGeom prst="rect">
              <a:avLst/>
            </a:prstGeom>
            <a:gradFill flip="none" rotWithShape="1">
              <a:gsLst>
                <a:gs pos="100000">
                  <a:srgbClr val="FFFF00"/>
                </a:gs>
                <a:gs pos="74000">
                  <a:srgbClr val="0070C0"/>
                </a:gs>
                <a:gs pos="79000">
                  <a:srgbClr val="FFFF00"/>
                </a:gs>
                <a:gs pos="47000">
                  <a:srgbClr val="00B050"/>
                </a:gs>
                <a:gs pos="53000">
                  <a:srgbClr val="0070C0"/>
                </a:gs>
                <a:gs pos="0">
                  <a:srgbClr val="00B050"/>
                </a:gs>
              </a:gsLst>
              <a:lin ang="0" scaled="1"/>
              <a:tileRect/>
            </a:gra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 rotWithShape="1">
          <a:blip r:embed="rId3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4" t="27557" r="63736" b="23958"/>
          <a:stretch/>
        </p:blipFill>
        <p:spPr>
          <a:xfrm>
            <a:off x="10460575" y="6066050"/>
            <a:ext cx="586440" cy="448146"/>
          </a:xfrm>
          <a:prstGeom prst="rect">
            <a:avLst/>
          </a:prstGeom>
        </p:spPr>
      </p:pic>
      <p:pic>
        <p:nvPicPr>
          <p:cNvPr id="69" name="Imagem 68"/>
          <p:cNvPicPr>
            <a:picLocks noChangeAspect="1"/>
          </p:cNvPicPr>
          <p:nvPr/>
        </p:nvPicPr>
        <p:blipFill rotWithShape="1">
          <a:blip r:embed="rId36"/>
          <a:srcRect l="4367" t="15986" r="91822" b="76408"/>
          <a:stretch/>
        </p:blipFill>
        <p:spPr>
          <a:xfrm>
            <a:off x="11274209" y="6011247"/>
            <a:ext cx="424756" cy="476552"/>
          </a:xfrm>
          <a:prstGeom prst="rect">
            <a:avLst/>
          </a:prstGeom>
        </p:spPr>
      </p:pic>
      <p:sp>
        <p:nvSpPr>
          <p:cNvPr id="71" name="CaixaDeTexto 70"/>
          <p:cNvSpPr txBox="1"/>
          <p:nvPr/>
        </p:nvSpPr>
        <p:spPr>
          <a:xfrm>
            <a:off x="5762483" y="5315338"/>
            <a:ext cx="857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...</a:t>
            </a:r>
            <a:endParaRPr lang="pt-BR" sz="2800" b="1" dirty="0"/>
          </a:p>
        </p:txBody>
      </p:sp>
      <p:pic>
        <p:nvPicPr>
          <p:cNvPr id="72" name="Imagem 71"/>
          <p:cNvPicPr>
            <a:picLocks noChangeAspect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4" t="9030" r="71857" b="10297"/>
          <a:stretch/>
        </p:blipFill>
        <p:spPr>
          <a:xfrm>
            <a:off x="2282930" y="5011127"/>
            <a:ext cx="537121" cy="525352"/>
          </a:xfrm>
          <a:prstGeom prst="rect">
            <a:avLst/>
          </a:prstGeom>
        </p:spPr>
      </p:pic>
      <p:pic>
        <p:nvPicPr>
          <p:cNvPr id="73" name="Imagem 72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104" y="5557523"/>
            <a:ext cx="1318346" cy="457027"/>
          </a:xfrm>
          <a:prstGeom prst="rect">
            <a:avLst/>
          </a:prstGeom>
        </p:spPr>
      </p:pic>
      <p:grpSp>
        <p:nvGrpSpPr>
          <p:cNvPr id="74" name="Agrupar 73"/>
          <p:cNvGrpSpPr/>
          <p:nvPr/>
        </p:nvGrpSpPr>
        <p:grpSpPr>
          <a:xfrm>
            <a:off x="2233714" y="6056638"/>
            <a:ext cx="1192297" cy="411070"/>
            <a:chOff x="2551908" y="6299373"/>
            <a:chExt cx="1192297" cy="411070"/>
          </a:xfrm>
        </p:grpSpPr>
        <p:sp>
          <p:nvSpPr>
            <p:cNvPr id="75" name="Retângulo 74"/>
            <p:cNvSpPr/>
            <p:nvPr/>
          </p:nvSpPr>
          <p:spPr>
            <a:xfrm>
              <a:off x="2551908" y="6299373"/>
              <a:ext cx="1192297" cy="41107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pic>
          <p:nvPicPr>
            <p:cNvPr id="76" name="Imagem 75"/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238" y="6356042"/>
              <a:ext cx="1165635" cy="324991"/>
            </a:xfrm>
            <a:prstGeom prst="rect">
              <a:avLst/>
            </a:prstGeom>
          </p:spPr>
        </p:pic>
      </p:grpSp>
      <p:pic>
        <p:nvPicPr>
          <p:cNvPr id="77" name="Imagem 76"/>
          <p:cNvPicPr>
            <a:picLocks noChangeAspect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5" t="1" r="22367" b="2728"/>
          <a:stretch/>
        </p:blipFill>
        <p:spPr>
          <a:xfrm>
            <a:off x="5001419" y="5064629"/>
            <a:ext cx="521464" cy="469889"/>
          </a:xfrm>
          <a:prstGeom prst="rect">
            <a:avLst/>
          </a:prstGeom>
        </p:spPr>
      </p:pic>
      <p:pic>
        <p:nvPicPr>
          <p:cNvPr id="78" name="Imagem 77"/>
          <p:cNvPicPr>
            <a:picLocks noChangeAspect="1"/>
          </p:cNvPicPr>
          <p:nvPr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9" t="18349" r="33146" b="46742"/>
          <a:stretch/>
        </p:blipFill>
        <p:spPr>
          <a:xfrm>
            <a:off x="4378642" y="5514751"/>
            <a:ext cx="465229" cy="485457"/>
          </a:xfrm>
          <a:prstGeom prst="rect">
            <a:avLst/>
          </a:prstGeom>
        </p:spPr>
      </p:pic>
      <p:pic>
        <p:nvPicPr>
          <p:cNvPr id="79" name="Imagem 78"/>
          <p:cNvPicPr>
            <a:picLocks noChangeAspect="1"/>
          </p:cNvPicPr>
          <p:nvPr/>
        </p:nvPicPr>
        <p:blipFill rotWithShape="1"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7" t="-5901" r="-1781" b="-10378"/>
          <a:stretch/>
        </p:blipFill>
        <p:spPr>
          <a:xfrm>
            <a:off x="3338542" y="5085176"/>
            <a:ext cx="1205345" cy="498763"/>
          </a:xfrm>
          <a:prstGeom prst="rect">
            <a:avLst/>
          </a:prstGeom>
        </p:spPr>
      </p:pic>
      <p:pic>
        <p:nvPicPr>
          <p:cNvPr id="80" name="Imagem 79"/>
          <p:cNvPicPr>
            <a:picLocks noChangeAspect="1"/>
          </p:cNvPicPr>
          <p:nvPr/>
        </p:nvPicPr>
        <p:blipFill rotWithShape="1"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599" r="-1280" b="-1821"/>
          <a:stretch/>
        </p:blipFill>
        <p:spPr>
          <a:xfrm>
            <a:off x="3894617" y="6064310"/>
            <a:ext cx="1425776" cy="377996"/>
          </a:xfrm>
          <a:prstGeom prst="rect">
            <a:avLst/>
          </a:prstGeom>
        </p:spPr>
      </p:pic>
      <p:pic>
        <p:nvPicPr>
          <p:cNvPr id="81" name="Imagem 80"/>
          <p:cNvPicPr>
            <a:picLocks noChangeAspect="1"/>
          </p:cNvPicPr>
          <p:nvPr/>
        </p:nvPicPr>
        <p:blipFill rotWithShape="1"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6683" b="-1064"/>
          <a:stretch/>
        </p:blipFill>
        <p:spPr>
          <a:xfrm>
            <a:off x="4562836" y="5113189"/>
            <a:ext cx="435584" cy="372770"/>
          </a:xfrm>
          <a:prstGeom prst="rect">
            <a:avLst/>
          </a:prstGeom>
        </p:spPr>
      </p:pic>
      <p:grpSp>
        <p:nvGrpSpPr>
          <p:cNvPr id="82" name="Agrupar 81"/>
          <p:cNvGrpSpPr/>
          <p:nvPr/>
        </p:nvGrpSpPr>
        <p:grpSpPr>
          <a:xfrm>
            <a:off x="4963929" y="5556116"/>
            <a:ext cx="445165" cy="428344"/>
            <a:chOff x="4835235" y="6096470"/>
            <a:chExt cx="554183" cy="567567"/>
          </a:xfrm>
        </p:grpSpPr>
        <p:sp>
          <p:nvSpPr>
            <p:cNvPr id="83" name="Retângulo 82"/>
            <p:cNvSpPr/>
            <p:nvPr/>
          </p:nvSpPr>
          <p:spPr>
            <a:xfrm>
              <a:off x="4839455" y="6096470"/>
              <a:ext cx="546786" cy="546786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pic>
          <p:nvPicPr>
            <p:cNvPr id="84" name="Imagem 83"/>
            <p:cNvPicPr>
              <a:picLocks noChangeAspect="1"/>
            </p:cNvPicPr>
            <p:nvPr/>
          </p:nvPicPr>
          <p:blipFill rotWithShape="1"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7" t="8605" r="70887" b="2220"/>
            <a:stretch/>
          </p:blipFill>
          <p:spPr>
            <a:xfrm>
              <a:off x="4835235" y="6109855"/>
              <a:ext cx="554183" cy="554182"/>
            </a:xfrm>
            <a:prstGeom prst="rect">
              <a:avLst/>
            </a:prstGeom>
          </p:spPr>
        </p:pic>
      </p:grpSp>
      <p:pic>
        <p:nvPicPr>
          <p:cNvPr id="85" name="Imagem 84"/>
          <p:cNvPicPr>
            <a:picLocks noChangeAspect="1"/>
          </p:cNvPicPr>
          <p:nvPr/>
        </p:nvPicPr>
        <p:blipFill rotWithShape="1">
          <a:blip r:embed="rId4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" t="30587" r="79904" b="26865"/>
          <a:stretch/>
        </p:blipFill>
        <p:spPr>
          <a:xfrm>
            <a:off x="3501255" y="6039922"/>
            <a:ext cx="396373" cy="471758"/>
          </a:xfrm>
          <a:prstGeom prst="rect">
            <a:avLst/>
          </a:prstGeom>
        </p:spPr>
      </p:pic>
      <p:grpSp>
        <p:nvGrpSpPr>
          <p:cNvPr id="86" name="Agrupar 85"/>
          <p:cNvGrpSpPr/>
          <p:nvPr/>
        </p:nvGrpSpPr>
        <p:grpSpPr>
          <a:xfrm>
            <a:off x="2826587" y="5040418"/>
            <a:ext cx="505148" cy="508391"/>
            <a:chOff x="5951568" y="5532246"/>
            <a:chExt cx="573924" cy="577609"/>
          </a:xfrm>
        </p:grpSpPr>
        <p:sp>
          <p:nvSpPr>
            <p:cNvPr id="87" name="Retângulo 86"/>
            <p:cNvSpPr/>
            <p:nvPr/>
          </p:nvSpPr>
          <p:spPr>
            <a:xfrm>
              <a:off x="6000251" y="5577965"/>
              <a:ext cx="478419" cy="47841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8" name="Imagem 87"/>
            <p:cNvPicPr>
              <a:picLocks noChangeAspect="1"/>
            </p:cNvPicPr>
            <p:nvPr/>
          </p:nvPicPr>
          <p:blipFill rotWithShape="1"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261" b="9687"/>
            <a:stretch/>
          </p:blipFill>
          <p:spPr>
            <a:xfrm>
              <a:off x="5951568" y="5532246"/>
              <a:ext cx="573924" cy="577609"/>
            </a:xfrm>
            <a:prstGeom prst="rect">
              <a:avLst/>
            </a:prstGeom>
          </p:spPr>
        </p:pic>
      </p:grpSp>
      <p:pic>
        <p:nvPicPr>
          <p:cNvPr id="90" name="Imagem 89"/>
          <p:cNvPicPr>
            <a:picLocks noChangeAspect="1"/>
          </p:cNvPicPr>
          <p:nvPr/>
        </p:nvPicPr>
        <p:blipFill rotWithShape="1">
          <a:blip r:embed="rId4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555" t="11394" r="75443" b="81491"/>
          <a:stretch/>
        </p:blipFill>
        <p:spPr>
          <a:xfrm>
            <a:off x="3271312" y="5612886"/>
            <a:ext cx="1051147" cy="44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8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959821" y="5878959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4. Resultados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9690946" y="143720"/>
            <a:ext cx="2382734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Exemplo:</a:t>
            </a:r>
          </a:p>
        </p:txBody>
      </p:sp>
    </p:spTree>
    <p:extLst>
      <p:ext uri="{BB962C8B-B14F-4D97-AF65-F5344CB8AC3E}">
        <p14:creationId xmlns:p14="http://schemas.microsoft.com/office/powerpoint/2010/main" val="125352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959821" y="5878959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4. Resultados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9690946" y="143720"/>
            <a:ext cx="2382734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Exemplo:</a:t>
            </a:r>
          </a:p>
        </p:txBody>
      </p:sp>
    </p:spTree>
    <p:extLst>
      <p:ext uri="{BB962C8B-B14F-4D97-AF65-F5344CB8AC3E}">
        <p14:creationId xmlns:p14="http://schemas.microsoft.com/office/powerpoint/2010/main" val="302590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8156"/>
            <a:ext cx="12192000" cy="6986155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959821" y="5878959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4. Resultados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9690946" y="143720"/>
            <a:ext cx="2382734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Exemplo:</a:t>
            </a:r>
          </a:p>
        </p:txBody>
      </p:sp>
    </p:spTree>
    <p:extLst>
      <p:ext uri="{BB962C8B-B14F-4D97-AF65-F5344CB8AC3E}">
        <p14:creationId xmlns:p14="http://schemas.microsoft.com/office/powerpoint/2010/main" val="172934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e 16"/>
          <p:cNvSpPr/>
          <p:nvPr/>
        </p:nvSpPr>
        <p:spPr>
          <a:xfrm flipV="1">
            <a:off x="1086364" y="0"/>
            <a:ext cx="9986448" cy="7111438"/>
          </a:xfrm>
          <a:prstGeom prst="trapezoid">
            <a:avLst>
              <a:gd name="adj" fmla="val 66100"/>
            </a:avLst>
          </a:prstGeom>
          <a:blipFill dpi="0" rotWithShape="0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294" y="5934377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5</a:t>
            </a:r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 Sugestões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60218" y="355219"/>
            <a:ext cx="11388437" cy="64633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Adaptação ao cenário de Transformação Digital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60218" y="4405607"/>
            <a:ext cx="3482447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Estrutura de negócios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8266206" y="4456129"/>
            <a:ext cx="3482447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Práticas de negócios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371423" y="4437643"/>
            <a:ext cx="3366025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Acadêmico</a:t>
            </a:r>
          </a:p>
        </p:txBody>
      </p:sp>
      <p:sp>
        <p:nvSpPr>
          <p:cNvPr id="10" name="Trapezoide 9"/>
          <p:cNvSpPr/>
          <p:nvPr/>
        </p:nvSpPr>
        <p:spPr>
          <a:xfrm>
            <a:off x="1358465" y="3159134"/>
            <a:ext cx="1294592" cy="317127"/>
          </a:xfrm>
          <a:prstGeom prst="trapezoid">
            <a:avLst>
              <a:gd name="adj" fmla="val 58456"/>
            </a:avLst>
          </a:prstGeom>
          <a:solidFill>
            <a:srgbClr val="E67015"/>
          </a:solidFill>
          <a:ln>
            <a:solidFill>
              <a:srgbClr val="E670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rapezoide 10"/>
          <p:cNvSpPr/>
          <p:nvPr/>
        </p:nvSpPr>
        <p:spPr>
          <a:xfrm>
            <a:off x="1584558" y="2827472"/>
            <a:ext cx="858339" cy="268511"/>
          </a:xfrm>
          <a:prstGeom prst="trapezoid">
            <a:avLst>
              <a:gd name="adj" fmla="val 58456"/>
            </a:avLst>
          </a:prstGeom>
          <a:solidFill>
            <a:srgbClr val="E67015"/>
          </a:solidFill>
          <a:ln>
            <a:solidFill>
              <a:srgbClr val="E670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riângulo isósceles 11"/>
          <p:cNvSpPr/>
          <p:nvPr/>
        </p:nvSpPr>
        <p:spPr>
          <a:xfrm>
            <a:off x="1758726" y="2367547"/>
            <a:ext cx="494070" cy="395969"/>
          </a:xfrm>
          <a:prstGeom prst="triangle">
            <a:avLst/>
          </a:prstGeom>
          <a:solidFill>
            <a:srgbClr val="E67015"/>
          </a:solidFill>
          <a:ln>
            <a:solidFill>
              <a:srgbClr val="E670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Google Shape;543;p39"/>
          <p:cNvSpPr/>
          <p:nvPr/>
        </p:nvSpPr>
        <p:spPr>
          <a:xfrm>
            <a:off x="9230332" y="2240205"/>
            <a:ext cx="1554193" cy="1443044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E67015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" name="Agrupar 15"/>
          <p:cNvGrpSpPr/>
          <p:nvPr/>
        </p:nvGrpSpPr>
        <p:grpSpPr>
          <a:xfrm>
            <a:off x="5306135" y="1951696"/>
            <a:ext cx="1441028" cy="1772210"/>
            <a:chOff x="5306135" y="1951696"/>
            <a:chExt cx="1441028" cy="1772210"/>
          </a:xfrm>
        </p:grpSpPr>
        <p:sp>
          <p:nvSpPr>
            <p:cNvPr id="14" name="Google Shape;522;p39"/>
            <p:cNvSpPr/>
            <p:nvPr/>
          </p:nvSpPr>
          <p:spPr>
            <a:xfrm>
              <a:off x="5329982" y="2240205"/>
              <a:ext cx="1417181" cy="1483701"/>
            </a:xfrm>
            <a:custGeom>
              <a:avLst/>
              <a:gdLst/>
              <a:ahLst/>
              <a:cxnLst/>
              <a:rect l="l" t="t" r="r" b="b"/>
              <a:pathLst>
                <a:path w="15290" h="16120" extrusionOk="0">
                  <a:moveTo>
                    <a:pt x="7645" y="1"/>
                  </a:moveTo>
                  <a:lnTo>
                    <a:pt x="7303" y="25"/>
                  </a:lnTo>
                  <a:lnTo>
                    <a:pt x="7010" y="98"/>
                  </a:lnTo>
                  <a:lnTo>
                    <a:pt x="6766" y="172"/>
                  </a:lnTo>
                  <a:lnTo>
                    <a:pt x="6546" y="294"/>
                  </a:lnTo>
                  <a:lnTo>
                    <a:pt x="6351" y="391"/>
                  </a:lnTo>
                  <a:lnTo>
                    <a:pt x="6204" y="538"/>
                  </a:lnTo>
                  <a:lnTo>
                    <a:pt x="6058" y="660"/>
                  </a:lnTo>
                  <a:lnTo>
                    <a:pt x="5960" y="782"/>
                  </a:lnTo>
                  <a:lnTo>
                    <a:pt x="5569" y="856"/>
                  </a:lnTo>
                  <a:lnTo>
                    <a:pt x="5203" y="978"/>
                  </a:lnTo>
                  <a:lnTo>
                    <a:pt x="4885" y="1149"/>
                  </a:lnTo>
                  <a:lnTo>
                    <a:pt x="4617" y="1320"/>
                  </a:lnTo>
                  <a:lnTo>
                    <a:pt x="4372" y="1539"/>
                  </a:lnTo>
                  <a:lnTo>
                    <a:pt x="4177" y="1759"/>
                  </a:lnTo>
                  <a:lnTo>
                    <a:pt x="4030" y="2028"/>
                  </a:lnTo>
                  <a:lnTo>
                    <a:pt x="3908" y="2296"/>
                  </a:lnTo>
                  <a:lnTo>
                    <a:pt x="3811" y="2565"/>
                  </a:lnTo>
                  <a:lnTo>
                    <a:pt x="3737" y="2834"/>
                  </a:lnTo>
                  <a:lnTo>
                    <a:pt x="3689" y="3127"/>
                  </a:lnTo>
                  <a:lnTo>
                    <a:pt x="3640" y="3420"/>
                  </a:lnTo>
                  <a:lnTo>
                    <a:pt x="3640" y="3713"/>
                  </a:lnTo>
                  <a:lnTo>
                    <a:pt x="3640" y="3982"/>
                  </a:lnTo>
                  <a:lnTo>
                    <a:pt x="3689" y="4495"/>
                  </a:lnTo>
                  <a:lnTo>
                    <a:pt x="3689" y="4519"/>
                  </a:lnTo>
                  <a:lnTo>
                    <a:pt x="3566" y="4568"/>
                  </a:lnTo>
                  <a:lnTo>
                    <a:pt x="3469" y="4666"/>
                  </a:lnTo>
                  <a:lnTo>
                    <a:pt x="3395" y="4812"/>
                  </a:lnTo>
                  <a:lnTo>
                    <a:pt x="3322" y="4983"/>
                  </a:lnTo>
                  <a:lnTo>
                    <a:pt x="3273" y="5178"/>
                  </a:lnTo>
                  <a:lnTo>
                    <a:pt x="3249" y="5398"/>
                  </a:lnTo>
                  <a:lnTo>
                    <a:pt x="3224" y="5642"/>
                  </a:lnTo>
                  <a:lnTo>
                    <a:pt x="3249" y="5887"/>
                  </a:lnTo>
                  <a:lnTo>
                    <a:pt x="3298" y="6155"/>
                  </a:lnTo>
                  <a:lnTo>
                    <a:pt x="3347" y="6400"/>
                  </a:lnTo>
                  <a:lnTo>
                    <a:pt x="3444" y="6619"/>
                  </a:lnTo>
                  <a:lnTo>
                    <a:pt x="3542" y="6790"/>
                  </a:lnTo>
                  <a:lnTo>
                    <a:pt x="3640" y="6961"/>
                  </a:lnTo>
                  <a:lnTo>
                    <a:pt x="3762" y="7059"/>
                  </a:lnTo>
                  <a:lnTo>
                    <a:pt x="3884" y="7132"/>
                  </a:lnTo>
                  <a:lnTo>
                    <a:pt x="4030" y="7132"/>
                  </a:lnTo>
                  <a:lnTo>
                    <a:pt x="4104" y="7108"/>
                  </a:lnTo>
                  <a:lnTo>
                    <a:pt x="4275" y="7523"/>
                  </a:lnTo>
                  <a:lnTo>
                    <a:pt x="4494" y="7889"/>
                  </a:lnTo>
                  <a:lnTo>
                    <a:pt x="4714" y="8256"/>
                  </a:lnTo>
                  <a:lnTo>
                    <a:pt x="4983" y="8598"/>
                  </a:lnTo>
                  <a:lnTo>
                    <a:pt x="5252" y="8891"/>
                  </a:lnTo>
                  <a:lnTo>
                    <a:pt x="5545" y="9159"/>
                  </a:lnTo>
                  <a:lnTo>
                    <a:pt x="5862" y="9404"/>
                  </a:lnTo>
                  <a:lnTo>
                    <a:pt x="6180" y="9623"/>
                  </a:lnTo>
                  <a:lnTo>
                    <a:pt x="6180" y="10698"/>
                  </a:lnTo>
                  <a:lnTo>
                    <a:pt x="5667" y="10747"/>
                  </a:lnTo>
                  <a:lnTo>
                    <a:pt x="5081" y="10845"/>
                  </a:lnTo>
                  <a:lnTo>
                    <a:pt x="4519" y="10967"/>
                  </a:lnTo>
                  <a:lnTo>
                    <a:pt x="3957" y="11089"/>
                  </a:lnTo>
                  <a:lnTo>
                    <a:pt x="3420" y="11260"/>
                  </a:lnTo>
                  <a:lnTo>
                    <a:pt x="2931" y="11455"/>
                  </a:lnTo>
                  <a:lnTo>
                    <a:pt x="2467" y="11675"/>
                  </a:lnTo>
                  <a:lnTo>
                    <a:pt x="2028" y="11919"/>
                  </a:lnTo>
                  <a:lnTo>
                    <a:pt x="1637" y="12188"/>
                  </a:lnTo>
                  <a:lnTo>
                    <a:pt x="1271" y="12456"/>
                  </a:lnTo>
                  <a:lnTo>
                    <a:pt x="953" y="12774"/>
                  </a:lnTo>
                  <a:lnTo>
                    <a:pt x="684" y="13116"/>
                  </a:lnTo>
                  <a:lnTo>
                    <a:pt x="440" y="13458"/>
                  </a:lnTo>
                  <a:lnTo>
                    <a:pt x="269" y="13849"/>
                  </a:lnTo>
                  <a:lnTo>
                    <a:pt x="123" y="14239"/>
                  </a:lnTo>
                  <a:lnTo>
                    <a:pt x="49" y="14679"/>
                  </a:lnTo>
                  <a:lnTo>
                    <a:pt x="1" y="15119"/>
                  </a:lnTo>
                  <a:lnTo>
                    <a:pt x="49" y="15167"/>
                  </a:lnTo>
                  <a:lnTo>
                    <a:pt x="245" y="15265"/>
                  </a:lnTo>
                  <a:lnTo>
                    <a:pt x="416" y="15338"/>
                  </a:lnTo>
                  <a:lnTo>
                    <a:pt x="636" y="15436"/>
                  </a:lnTo>
                  <a:lnTo>
                    <a:pt x="904" y="15534"/>
                  </a:lnTo>
                  <a:lnTo>
                    <a:pt x="1271" y="15607"/>
                  </a:lnTo>
                  <a:lnTo>
                    <a:pt x="1710" y="15705"/>
                  </a:lnTo>
                  <a:lnTo>
                    <a:pt x="2223" y="15802"/>
                  </a:lnTo>
                  <a:lnTo>
                    <a:pt x="2834" y="15876"/>
                  </a:lnTo>
                  <a:lnTo>
                    <a:pt x="3566" y="15973"/>
                  </a:lnTo>
                  <a:lnTo>
                    <a:pt x="4397" y="16022"/>
                  </a:lnTo>
                  <a:lnTo>
                    <a:pt x="5325" y="16071"/>
                  </a:lnTo>
                  <a:lnTo>
                    <a:pt x="6399" y="16096"/>
                  </a:lnTo>
                  <a:lnTo>
                    <a:pt x="7621" y="16120"/>
                  </a:lnTo>
                  <a:lnTo>
                    <a:pt x="8817" y="16096"/>
                  </a:lnTo>
                  <a:lnTo>
                    <a:pt x="9892" y="16071"/>
                  </a:lnTo>
                  <a:lnTo>
                    <a:pt x="10844" y="16022"/>
                  </a:lnTo>
                  <a:lnTo>
                    <a:pt x="11675" y="15973"/>
                  </a:lnTo>
                  <a:lnTo>
                    <a:pt x="12408" y="15876"/>
                  </a:lnTo>
                  <a:lnTo>
                    <a:pt x="13018" y="15802"/>
                  </a:lnTo>
                  <a:lnTo>
                    <a:pt x="13555" y="15705"/>
                  </a:lnTo>
                  <a:lnTo>
                    <a:pt x="13995" y="15607"/>
                  </a:lnTo>
                  <a:lnTo>
                    <a:pt x="14361" y="15534"/>
                  </a:lnTo>
                  <a:lnTo>
                    <a:pt x="14654" y="15436"/>
                  </a:lnTo>
                  <a:lnTo>
                    <a:pt x="14874" y="15338"/>
                  </a:lnTo>
                  <a:lnTo>
                    <a:pt x="15045" y="15265"/>
                  </a:lnTo>
                  <a:lnTo>
                    <a:pt x="15216" y="15167"/>
                  </a:lnTo>
                  <a:lnTo>
                    <a:pt x="15289" y="15119"/>
                  </a:lnTo>
                  <a:lnTo>
                    <a:pt x="15241" y="14655"/>
                  </a:lnTo>
                  <a:lnTo>
                    <a:pt x="15167" y="14215"/>
                  </a:lnTo>
                  <a:lnTo>
                    <a:pt x="15045" y="13800"/>
                  </a:lnTo>
                  <a:lnTo>
                    <a:pt x="14874" y="13409"/>
                  </a:lnTo>
                  <a:lnTo>
                    <a:pt x="14630" y="13043"/>
                  </a:lnTo>
                  <a:lnTo>
                    <a:pt x="14361" y="12701"/>
                  </a:lnTo>
                  <a:lnTo>
                    <a:pt x="14044" y="12408"/>
                  </a:lnTo>
                  <a:lnTo>
                    <a:pt x="13678" y="12115"/>
                  </a:lnTo>
                  <a:lnTo>
                    <a:pt x="13287" y="11846"/>
                  </a:lnTo>
                  <a:lnTo>
                    <a:pt x="12847" y="11626"/>
                  </a:lnTo>
                  <a:lnTo>
                    <a:pt x="12359" y="11406"/>
                  </a:lnTo>
                  <a:lnTo>
                    <a:pt x="11846" y="11235"/>
                  </a:lnTo>
                  <a:lnTo>
                    <a:pt x="11284" y="11064"/>
                  </a:lnTo>
                  <a:lnTo>
                    <a:pt x="10698" y="10942"/>
                  </a:lnTo>
                  <a:lnTo>
                    <a:pt x="10063" y="10820"/>
                  </a:lnTo>
                  <a:lnTo>
                    <a:pt x="9428" y="10747"/>
                  </a:lnTo>
                  <a:lnTo>
                    <a:pt x="9110" y="10722"/>
                  </a:lnTo>
                  <a:lnTo>
                    <a:pt x="9110" y="9623"/>
                  </a:lnTo>
                  <a:lnTo>
                    <a:pt x="9428" y="9404"/>
                  </a:lnTo>
                  <a:lnTo>
                    <a:pt x="9745" y="9159"/>
                  </a:lnTo>
                  <a:lnTo>
                    <a:pt x="10039" y="8891"/>
                  </a:lnTo>
                  <a:lnTo>
                    <a:pt x="10332" y="8598"/>
                  </a:lnTo>
                  <a:lnTo>
                    <a:pt x="10576" y="8256"/>
                  </a:lnTo>
                  <a:lnTo>
                    <a:pt x="10796" y="7889"/>
                  </a:lnTo>
                  <a:lnTo>
                    <a:pt x="11015" y="7523"/>
                  </a:lnTo>
                  <a:lnTo>
                    <a:pt x="11186" y="7108"/>
                  </a:lnTo>
                  <a:lnTo>
                    <a:pt x="11260" y="7132"/>
                  </a:lnTo>
                  <a:lnTo>
                    <a:pt x="11406" y="7132"/>
                  </a:lnTo>
                  <a:lnTo>
                    <a:pt x="11528" y="7059"/>
                  </a:lnTo>
                  <a:lnTo>
                    <a:pt x="11650" y="6961"/>
                  </a:lnTo>
                  <a:lnTo>
                    <a:pt x="11748" y="6790"/>
                  </a:lnTo>
                  <a:lnTo>
                    <a:pt x="11846" y="6619"/>
                  </a:lnTo>
                  <a:lnTo>
                    <a:pt x="11944" y="6400"/>
                  </a:lnTo>
                  <a:lnTo>
                    <a:pt x="11992" y="6155"/>
                  </a:lnTo>
                  <a:lnTo>
                    <a:pt x="12041" y="5887"/>
                  </a:lnTo>
                  <a:lnTo>
                    <a:pt x="12066" y="5642"/>
                  </a:lnTo>
                  <a:lnTo>
                    <a:pt x="12041" y="5398"/>
                  </a:lnTo>
                  <a:lnTo>
                    <a:pt x="12017" y="5203"/>
                  </a:lnTo>
                  <a:lnTo>
                    <a:pt x="11968" y="5007"/>
                  </a:lnTo>
                  <a:lnTo>
                    <a:pt x="11919" y="4836"/>
                  </a:lnTo>
                  <a:lnTo>
                    <a:pt x="11846" y="4690"/>
                  </a:lnTo>
                  <a:lnTo>
                    <a:pt x="11748" y="4592"/>
                  </a:lnTo>
                  <a:lnTo>
                    <a:pt x="11626" y="4519"/>
                  </a:lnTo>
                  <a:lnTo>
                    <a:pt x="11699" y="4153"/>
                  </a:lnTo>
                  <a:lnTo>
                    <a:pt x="11724" y="3811"/>
                  </a:lnTo>
                  <a:lnTo>
                    <a:pt x="11724" y="3493"/>
                  </a:lnTo>
                  <a:lnTo>
                    <a:pt x="11724" y="3200"/>
                  </a:lnTo>
                  <a:lnTo>
                    <a:pt x="11699" y="2907"/>
                  </a:lnTo>
                  <a:lnTo>
                    <a:pt x="11650" y="2638"/>
                  </a:lnTo>
                  <a:lnTo>
                    <a:pt x="11577" y="2394"/>
                  </a:lnTo>
                  <a:lnTo>
                    <a:pt x="11504" y="2150"/>
                  </a:lnTo>
                  <a:lnTo>
                    <a:pt x="11406" y="1930"/>
                  </a:lnTo>
                  <a:lnTo>
                    <a:pt x="11309" y="1710"/>
                  </a:lnTo>
                  <a:lnTo>
                    <a:pt x="11186" y="1515"/>
                  </a:lnTo>
                  <a:lnTo>
                    <a:pt x="11040" y="1344"/>
                  </a:lnTo>
                  <a:lnTo>
                    <a:pt x="10893" y="1173"/>
                  </a:lnTo>
                  <a:lnTo>
                    <a:pt x="10747" y="1026"/>
                  </a:lnTo>
                  <a:lnTo>
                    <a:pt x="10429" y="758"/>
                  </a:lnTo>
                  <a:lnTo>
                    <a:pt x="10063" y="562"/>
                  </a:lnTo>
                  <a:lnTo>
                    <a:pt x="9697" y="367"/>
                  </a:lnTo>
                  <a:lnTo>
                    <a:pt x="9330" y="245"/>
                  </a:lnTo>
                  <a:lnTo>
                    <a:pt x="8964" y="147"/>
                  </a:lnTo>
                  <a:lnTo>
                    <a:pt x="8598" y="74"/>
                  </a:lnTo>
                  <a:lnTo>
                    <a:pt x="8256" y="25"/>
                  </a:lnTo>
                  <a:lnTo>
                    <a:pt x="7938" y="1"/>
                  </a:lnTo>
                  <a:close/>
                </a:path>
              </a:pathLst>
            </a:custGeom>
            <a:solidFill>
              <a:srgbClr val="ED7D31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Fluxograma: Decisão 14"/>
            <p:cNvSpPr/>
            <p:nvPr/>
          </p:nvSpPr>
          <p:spPr>
            <a:xfrm>
              <a:off x="5306135" y="1951696"/>
              <a:ext cx="1441028" cy="751882"/>
            </a:xfrm>
            <a:prstGeom prst="flowChartDecision">
              <a:avLst/>
            </a:prstGeom>
            <a:solidFill>
              <a:srgbClr val="ED7D3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34354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04294" y="5934377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5</a:t>
            </a:r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 Sugestões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003406" y="433682"/>
            <a:ext cx="5669107" cy="707886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Estrutura de negócios</a:t>
            </a:r>
          </a:p>
        </p:txBody>
      </p:sp>
      <p:grpSp>
        <p:nvGrpSpPr>
          <p:cNvPr id="9" name="Agrupar 8"/>
          <p:cNvGrpSpPr/>
          <p:nvPr/>
        </p:nvGrpSpPr>
        <p:grpSpPr>
          <a:xfrm>
            <a:off x="932871" y="2410408"/>
            <a:ext cx="2070535" cy="1773247"/>
            <a:chOff x="1358465" y="2367547"/>
            <a:chExt cx="1294592" cy="1108714"/>
          </a:xfrm>
        </p:grpSpPr>
        <p:sp>
          <p:nvSpPr>
            <p:cNvPr id="6" name="Trapezoide 5"/>
            <p:cNvSpPr/>
            <p:nvPr/>
          </p:nvSpPr>
          <p:spPr>
            <a:xfrm>
              <a:off x="1358465" y="3159134"/>
              <a:ext cx="1294592" cy="317127"/>
            </a:xfrm>
            <a:prstGeom prst="trapezoid">
              <a:avLst>
                <a:gd name="adj" fmla="val 58456"/>
              </a:avLst>
            </a:prstGeom>
            <a:solidFill>
              <a:srgbClr val="E67015"/>
            </a:solidFill>
            <a:ln>
              <a:solidFill>
                <a:srgbClr val="E670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rapezoide 6"/>
            <p:cNvSpPr/>
            <p:nvPr/>
          </p:nvSpPr>
          <p:spPr>
            <a:xfrm>
              <a:off x="1584558" y="2827472"/>
              <a:ext cx="858339" cy="268511"/>
            </a:xfrm>
            <a:prstGeom prst="trapezoid">
              <a:avLst>
                <a:gd name="adj" fmla="val 58456"/>
              </a:avLst>
            </a:prstGeom>
            <a:solidFill>
              <a:srgbClr val="E67015"/>
            </a:solidFill>
            <a:ln>
              <a:solidFill>
                <a:srgbClr val="E670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Triângulo isósceles 7"/>
            <p:cNvSpPr/>
            <p:nvPr/>
          </p:nvSpPr>
          <p:spPr>
            <a:xfrm>
              <a:off x="1758726" y="2367547"/>
              <a:ext cx="494070" cy="395969"/>
            </a:xfrm>
            <a:prstGeom prst="triangle">
              <a:avLst/>
            </a:prstGeom>
            <a:solidFill>
              <a:srgbClr val="E67015"/>
            </a:solidFill>
            <a:ln>
              <a:solidFill>
                <a:srgbClr val="E670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1" name="Agrupar 10"/>
          <p:cNvGrpSpPr/>
          <p:nvPr/>
        </p:nvGrpSpPr>
        <p:grpSpPr>
          <a:xfrm>
            <a:off x="7734738" y="1307765"/>
            <a:ext cx="1021812" cy="998081"/>
            <a:chOff x="9715471" y="2632305"/>
            <a:chExt cx="1435445" cy="1402108"/>
          </a:xfrm>
        </p:grpSpPr>
        <p:grpSp>
          <p:nvGrpSpPr>
            <p:cNvPr id="12" name="Agrupar 11"/>
            <p:cNvGrpSpPr/>
            <p:nvPr/>
          </p:nvGrpSpPr>
          <p:grpSpPr>
            <a:xfrm>
              <a:off x="9715471" y="2632305"/>
              <a:ext cx="1435445" cy="1250795"/>
              <a:chOff x="9715471" y="2504834"/>
              <a:chExt cx="1435445" cy="1250795"/>
            </a:xfrm>
          </p:grpSpPr>
          <p:sp>
            <p:nvSpPr>
              <p:cNvPr id="16" name="Arredondar Retângulo no Mesmo Canto Lateral 15"/>
              <p:cNvSpPr/>
              <p:nvPr/>
            </p:nvSpPr>
            <p:spPr>
              <a:xfrm>
                <a:off x="9715471" y="2952937"/>
                <a:ext cx="1435445" cy="802692"/>
              </a:xfrm>
              <a:prstGeom prst="round2SameRect">
                <a:avLst>
                  <a:gd name="adj1" fmla="val 39552"/>
                  <a:gd name="adj2" fmla="val 16346"/>
                </a:avLst>
              </a:prstGeom>
              <a:solidFill>
                <a:srgbClr val="E670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" name="Retângulo 16"/>
              <p:cNvSpPr/>
              <p:nvPr/>
            </p:nvSpPr>
            <p:spPr>
              <a:xfrm>
                <a:off x="10345479" y="2705100"/>
                <a:ext cx="148856" cy="285561"/>
              </a:xfrm>
              <a:prstGeom prst="rect">
                <a:avLst/>
              </a:prstGeom>
              <a:solidFill>
                <a:srgbClr val="E670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8" name="Elipse 17"/>
              <p:cNvSpPr/>
              <p:nvPr/>
            </p:nvSpPr>
            <p:spPr>
              <a:xfrm>
                <a:off x="10234756" y="2504834"/>
                <a:ext cx="370301" cy="370301"/>
              </a:xfrm>
              <a:prstGeom prst="ellipse">
                <a:avLst/>
              </a:prstGeom>
              <a:solidFill>
                <a:srgbClr val="E670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 useBgFill="1">
          <p:nvSpPr>
            <p:cNvPr id="13" name="Retângulo Arredondado 12"/>
            <p:cNvSpPr/>
            <p:nvPr/>
          </p:nvSpPr>
          <p:spPr>
            <a:xfrm>
              <a:off x="10079665" y="3242930"/>
              <a:ext cx="155091" cy="352837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 useBgFill="1">
          <p:nvSpPr>
            <p:cNvPr id="14" name="Retângulo Arredondado 13"/>
            <p:cNvSpPr/>
            <p:nvPr/>
          </p:nvSpPr>
          <p:spPr>
            <a:xfrm>
              <a:off x="10598950" y="3242929"/>
              <a:ext cx="155091" cy="352837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 Arredondado 14"/>
            <p:cNvSpPr/>
            <p:nvPr/>
          </p:nvSpPr>
          <p:spPr>
            <a:xfrm rot="5400000">
              <a:off x="10386029" y="3422523"/>
              <a:ext cx="117901" cy="1105879"/>
            </a:xfrm>
            <a:prstGeom prst="roundRect">
              <a:avLst>
                <a:gd name="adj" fmla="val 50000"/>
              </a:avLst>
            </a:prstGeom>
            <a:solidFill>
              <a:srgbClr val="E670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9" name="Google Shape;547;p39"/>
          <p:cNvGrpSpPr/>
          <p:nvPr/>
        </p:nvGrpSpPr>
        <p:grpSpPr>
          <a:xfrm>
            <a:off x="7950900" y="3111109"/>
            <a:ext cx="737657" cy="736844"/>
            <a:chOff x="3955900" y="2984500"/>
            <a:chExt cx="414000" cy="422525"/>
          </a:xfrm>
          <a:solidFill>
            <a:srgbClr val="ED7D31"/>
          </a:solidFill>
        </p:grpSpPr>
        <p:sp>
          <p:nvSpPr>
            <p:cNvPr id="20" name="Google Shape;548;p39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Google Shape;549;p39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Google Shape;550;p39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" name="Imagem 22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783" y="3077895"/>
            <a:ext cx="900736" cy="839000"/>
          </a:xfrm>
          <a:prstGeom prst="rect">
            <a:avLst/>
          </a:prstGeom>
        </p:spPr>
      </p:pic>
      <p:sp>
        <p:nvSpPr>
          <p:cNvPr id="25" name="Raio 24"/>
          <p:cNvSpPr/>
          <p:nvPr/>
        </p:nvSpPr>
        <p:spPr>
          <a:xfrm>
            <a:off x="10911397" y="3077895"/>
            <a:ext cx="770058" cy="770058"/>
          </a:xfrm>
          <a:prstGeom prst="lightningBolt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/>
          <p:cNvSpPr txBox="1"/>
          <p:nvPr/>
        </p:nvSpPr>
        <p:spPr>
          <a:xfrm>
            <a:off x="5327054" y="1715756"/>
            <a:ext cx="2278059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Criar cadeira* de Transformação Digital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5718132" y="6319097"/>
            <a:ext cx="6301175" cy="276999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* Cadeira / Papel / Responsabilidade / Setor, enfim, o que achar mais apropriado</a:t>
            </a:r>
          </a:p>
        </p:txBody>
      </p:sp>
      <p:cxnSp>
        <p:nvCxnSpPr>
          <p:cNvPr id="29" name="Conector de Seta Reta 28"/>
          <p:cNvCxnSpPr/>
          <p:nvPr/>
        </p:nvCxnSpPr>
        <p:spPr>
          <a:xfrm flipH="1">
            <a:off x="5336870" y="2410408"/>
            <a:ext cx="2523557" cy="7042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Conector de Seta Reta 29"/>
          <p:cNvCxnSpPr/>
          <p:nvPr/>
        </p:nvCxnSpPr>
        <p:spPr>
          <a:xfrm>
            <a:off x="8232131" y="2428333"/>
            <a:ext cx="1" cy="5457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Conector de Seta Reta 32"/>
          <p:cNvCxnSpPr/>
          <p:nvPr/>
        </p:nvCxnSpPr>
        <p:spPr>
          <a:xfrm>
            <a:off x="8756550" y="2410408"/>
            <a:ext cx="1950116" cy="8049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CaixaDeTexto 35"/>
          <p:cNvSpPr txBox="1"/>
          <p:nvPr/>
        </p:nvSpPr>
        <p:spPr>
          <a:xfrm>
            <a:off x="3969452" y="4006706"/>
            <a:ext cx="1454518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Mapeamento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7602070" y="3936869"/>
            <a:ext cx="1212722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Análise &amp; Orientação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0806585" y="3992273"/>
            <a:ext cx="1212722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Execução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3969453" y="4400550"/>
            <a:ext cx="2468361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Acompanhar possíveis entrantes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3969452" y="4748227"/>
            <a:ext cx="1748680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Mapear experimentos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3969452" y="5158958"/>
            <a:ext cx="1748680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Benchmark iniciativas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7197637" y="4535921"/>
            <a:ext cx="2096013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Novos modelos de negócio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7684427" y="4873363"/>
            <a:ext cx="1048008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Ecossistema</a:t>
            </a:r>
          </a:p>
        </p:txBody>
      </p:sp>
      <p:sp>
        <p:nvSpPr>
          <p:cNvPr id="44" name="CaixaDeTexto 43"/>
          <p:cNvSpPr txBox="1"/>
          <p:nvPr/>
        </p:nvSpPr>
        <p:spPr>
          <a:xfrm>
            <a:off x="7475601" y="5190968"/>
            <a:ext cx="1540084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Percepção de fase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7409974" y="5504890"/>
            <a:ext cx="1688117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Tomada de decisão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11005565" y="4391693"/>
            <a:ext cx="1013742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PMO Digital</a:t>
            </a:r>
          </a:p>
        </p:txBody>
      </p:sp>
      <p:sp>
        <p:nvSpPr>
          <p:cNvPr id="47" name="CaixaDeTexto 46"/>
          <p:cNvSpPr txBox="1"/>
          <p:nvPr/>
        </p:nvSpPr>
        <p:spPr>
          <a:xfrm>
            <a:off x="9894951" y="4752157"/>
            <a:ext cx="2124356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Suporte técnico e cognitivo</a:t>
            </a:r>
          </a:p>
        </p:txBody>
      </p:sp>
      <p:sp>
        <p:nvSpPr>
          <p:cNvPr id="48" name="CaixaDeTexto 47"/>
          <p:cNvSpPr txBox="1"/>
          <p:nvPr/>
        </p:nvSpPr>
        <p:spPr>
          <a:xfrm>
            <a:off x="9322955" y="5105307"/>
            <a:ext cx="2767423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Aquisição de competências digitais</a:t>
            </a:r>
          </a:p>
        </p:txBody>
      </p:sp>
    </p:spTree>
    <p:extLst>
      <p:ext uri="{BB962C8B-B14F-4D97-AF65-F5344CB8AC3E}">
        <p14:creationId xmlns:p14="http://schemas.microsoft.com/office/powerpoint/2010/main" val="289887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-9459" y="0"/>
            <a:ext cx="12201459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9690946" y="143720"/>
            <a:ext cx="2382734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Exemplo:</a:t>
            </a:r>
          </a:p>
        </p:txBody>
      </p:sp>
      <p:cxnSp>
        <p:nvCxnSpPr>
          <p:cNvPr id="6" name="Conector reto 5"/>
          <p:cNvCxnSpPr/>
          <p:nvPr/>
        </p:nvCxnSpPr>
        <p:spPr>
          <a:xfrm>
            <a:off x="5195455" y="1219200"/>
            <a:ext cx="0" cy="5084618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8686802" y="1219200"/>
            <a:ext cx="0" cy="5084618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5" t="19697" r="63333" b="13839"/>
          <a:stretch/>
        </p:blipFill>
        <p:spPr>
          <a:xfrm>
            <a:off x="536862" y="1482435"/>
            <a:ext cx="1246909" cy="4558146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536862" y="849868"/>
            <a:ext cx="1115292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H</a:t>
            </a:r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onda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17763" y="1343936"/>
            <a:ext cx="2085109" cy="27699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inteligência de mercado</a:t>
            </a:r>
          </a:p>
        </p:txBody>
      </p:sp>
      <p:grpSp>
        <p:nvGrpSpPr>
          <p:cNvPr id="25" name="Agrupar 24"/>
          <p:cNvGrpSpPr/>
          <p:nvPr/>
        </p:nvGrpSpPr>
        <p:grpSpPr>
          <a:xfrm>
            <a:off x="2728043" y="2340375"/>
            <a:ext cx="1550656" cy="1402770"/>
            <a:chOff x="2410691" y="2452255"/>
            <a:chExt cx="1550656" cy="1402770"/>
          </a:xfrm>
        </p:grpSpPr>
        <p:sp>
          <p:nvSpPr>
            <p:cNvPr id="17" name="Retângulo Arredondado 16"/>
            <p:cNvSpPr/>
            <p:nvPr/>
          </p:nvSpPr>
          <p:spPr>
            <a:xfrm>
              <a:off x="2410691" y="2729345"/>
              <a:ext cx="277091" cy="1032163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Arredondado 17"/>
            <p:cNvSpPr/>
            <p:nvPr/>
          </p:nvSpPr>
          <p:spPr>
            <a:xfrm>
              <a:off x="2760516" y="2854036"/>
              <a:ext cx="259775" cy="907471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Arredondado 18"/>
            <p:cNvSpPr/>
            <p:nvPr/>
          </p:nvSpPr>
          <p:spPr>
            <a:xfrm>
              <a:off x="3088630" y="2854036"/>
              <a:ext cx="259775" cy="907471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Arredondado 19"/>
            <p:cNvSpPr/>
            <p:nvPr/>
          </p:nvSpPr>
          <p:spPr>
            <a:xfrm>
              <a:off x="3406482" y="2964873"/>
              <a:ext cx="224339" cy="79663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Arredondado 20"/>
            <p:cNvSpPr/>
            <p:nvPr/>
          </p:nvSpPr>
          <p:spPr>
            <a:xfrm>
              <a:off x="3688898" y="3117273"/>
              <a:ext cx="252594" cy="64423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Arredondado 21"/>
            <p:cNvSpPr/>
            <p:nvPr/>
          </p:nvSpPr>
          <p:spPr>
            <a:xfrm>
              <a:off x="2410691" y="3799607"/>
              <a:ext cx="1550656" cy="55418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4" name="Conector de Seta Reta 23"/>
            <p:cNvCxnSpPr/>
            <p:nvPr/>
          </p:nvCxnSpPr>
          <p:spPr>
            <a:xfrm>
              <a:off x="2410691" y="2452255"/>
              <a:ext cx="1550656" cy="51261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CaixaDeTexto 25"/>
          <p:cNvSpPr txBox="1"/>
          <p:nvPr/>
        </p:nvSpPr>
        <p:spPr>
          <a:xfrm>
            <a:off x="2997451" y="1343936"/>
            <a:ext cx="959026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Fato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2381562" y="5095177"/>
            <a:ext cx="2159772" cy="43088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Diminuição do resultado dos atores na arena competitiva</a:t>
            </a: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734" y="4263885"/>
            <a:ext cx="1073433" cy="296518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731" y="3909669"/>
            <a:ext cx="1052805" cy="267057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634" y="4301838"/>
            <a:ext cx="594954" cy="257674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6" y="3922969"/>
            <a:ext cx="566116" cy="239276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274" y="4275936"/>
            <a:ext cx="655415" cy="257796"/>
          </a:xfrm>
          <a:prstGeom prst="rect">
            <a:avLst/>
          </a:prstGeom>
        </p:spPr>
      </p:pic>
      <p:sp>
        <p:nvSpPr>
          <p:cNvPr id="34" name="CaixaDeTexto 33"/>
          <p:cNvSpPr txBox="1"/>
          <p:nvPr/>
        </p:nvSpPr>
        <p:spPr>
          <a:xfrm>
            <a:off x="6293302" y="1343936"/>
            <a:ext cx="1295653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Causa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5804073" y="5085707"/>
            <a:ext cx="2159772" cy="43088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Novos atores começaram a competir no mercado.</a:t>
            </a:r>
          </a:p>
        </p:txBody>
      </p:sp>
      <p:pic>
        <p:nvPicPr>
          <p:cNvPr id="36" name="Imagem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57" y="3044801"/>
            <a:ext cx="1877179" cy="455216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57" y="3484959"/>
            <a:ext cx="1121902" cy="566982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 rotWithShape="1">
          <a:blip r:embed="rId11"/>
          <a:srcRect l="4367" t="15986" r="91822" b="76408"/>
          <a:stretch/>
        </p:blipFill>
        <p:spPr>
          <a:xfrm>
            <a:off x="7422155" y="3490260"/>
            <a:ext cx="495907" cy="556379"/>
          </a:xfrm>
          <a:prstGeom prst="rect">
            <a:avLst/>
          </a:prstGeom>
        </p:spPr>
      </p:pic>
      <p:cxnSp>
        <p:nvCxnSpPr>
          <p:cNvPr id="40" name="Conector de Seta Reta 39"/>
          <p:cNvCxnSpPr/>
          <p:nvPr/>
        </p:nvCxnSpPr>
        <p:spPr>
          <a:xfrm flipV="1">
            <a:off x="5674990" y="3044801"/>
            <a:ext cx="0" cy="6015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Conector de Seta Reta 40"/>
          <p:cNvCxnSpPr/>
          <p:nvPr/>
        </p:nvCxnSpPr>
        <p:spPr>
          <a:xfrm flipV="1">
            <a:off x="5827390" y="3197201"/>
            <a:ext cx="0" cy="6015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Conector de Seta Reta 41"/>
          <p:cNvCxnSpPr/>
          <p:nvPr/>
        </p:nvCxnSpPr>
        <p:spPr>
          <a:xfrm flipV="1">
            <a:off x="5979790" y="3349601"/>
            <a:ext cx="0" cy="6015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Conector de Seta Reta 42"/>
          <p:cNvCxnSpPr/>
          <p:nvPr/>
        </p:nvCxnSpPr>
        <p:spPr>
          <a:xfrm flipV="1">
            <a:off x="8071437" y="3326923"/>
            <a:ext cx="0" cy="6015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Conector de Seta Reta 43"/>
          <p:cNvCxnSpPr/>
          <p:nvPr/>
        </p:nvCxnSpPr>
        <p:spPr>
          <a:xfrm flipV="1">
            <a:off x="8238081" y="3197201"/>
            <a:ext cx="0" cy="6015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Conector de Seta Reta 44"/>
          <p:cNvCxnSpPr/>
          <p:nvPr/>
        </p:nvCxnSpPr>
        <p:spPr>
          <a:xfrm flipV="1">
            <a:off x="8390481" y="3061706"/>
            <a:ext cx="0" cy="6015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CaixaDeTexto 47"/>
          <p:cNvSpPr txBox="1"/>
          <p:nvPr/>
        </p:nvSpPr>
        <p:spPr>
          <a:xfrm>
            <a:off x="9805429" y="1343935"/>
            <a:ext cx="1295653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Ação</a:t>
            </a:r>
          </a:p>
        </p:txBody>
      </p:sp>
      <p:sp>
        <p:nvSpPr>
          <p:cNvPr id="49" name="CaixaDeTexto 48"/>
          <p:cNvSpPr txBox="1"/>
          <p:nvPr/>
        </p:nvSpPr>
        <p:spPr>
          <a:xfrm>
            <a:off x="8894807" y="5085706"/>
            <a:ext cx="3089189" cy="43088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Avisar aos superiores sobre a colisão no cerne e necessidade de acelerar TD.</a:t>
            </a:r>
          </a:p>
        </p:txBody>
      </p:sp>
      <p:sp>
        <p:nvSpPr>
          <p:cNvPr id="50" name="Raio 49"/>
          <p:cNvSpPr/>
          <p:nvPr/>
        </p:nvSpPr>
        <p:spPr>
          <a:xfrm>
            <a:off x="10042567" y="2956216"/>
            <a:ext cx="994898" cy="994898"/>
          </a:xfrm>
          <a:prstGeom prst="lightningBolt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761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04294" y="5934377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5</a:t>
            </a:r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 Sugestões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200318" y="433682"/>
            <a:ext cx="3275284" cy="707886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Acadêmico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9098091" y="1420752"/>
            <a:ext cx="2504698" cy="738664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Criar cadeira* de suporte à Transformação Digital do docente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5718132" y="6319097"/>
            <a:ext cx="6301175" cy="276999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* Cadeira / Papel / Responsabilidade / Setor, enfim, o que achar mais apropriado</a:t>
            </a:r>
          </a:p>
        </p:txBody>
      </p:sp>
      <p:cxnSp>
        <p:nvCxnSpPr>
          <p:cNvPr id="29" name="Conector de Seta Reta 28"/>
          <p:cNvCxnSpPr/>
          <p:nvPr/>
        </p:nvCxnSpPr>
        <p:spPr>
          <a:xfrm flipH="1">
            <a:off x="4752109" y="2203634"/>
            <a:ext cx="2615244" cy="10846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Conector de Seta Reta 29"/>
          <p:cNvCxnSpPr/>
          <p:nvPr/>
        </p:nvCxnSpPr>
        <p:spPr>
          <a:xfrm flipH="1">
            <a:off x="7284883" y="2521527"/>
            <a:ext cx="723045" cy="16279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Conector de Seta Reta 32"/>
          <p:cNvCxnSpPr/>
          <p:nvPr/>
        </p:nvCxnSpPr>
        <p:spPr>
          <a:xfrm>
            <a:off x="8974546" y="2447660"/>
            <a:ext cx="1802619" cy="10162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CaixaDeTexto 36"/>
          <p:cNvSpPr txBox="1"/>
          <p:nvPr/>
        </p:nvSpPr>
        <p:spPr>
          <a:xfrm>
            <a:off x="6070145" y="5571960"/>
            <a:ext cx="1948286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Experiência de aprendizado digital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0332811" y="4706814"/>
            <a:ext cx="1669962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Experimentação</a:t>
            </a:r>
          </a:p>
        </p:txBody>
      </p:sp>
      <p:grpSp>
        <p:nvGrpSpPr>
          <p:cNvPr id="49" name="Agrupar 48"/>
          <p:cNvGrpSpPr/>
          <p:nvPr/>
        </p:nvGrpSpPr>
        <p:grpSpPr>
          <a:xfrm>
            <a:off x="1329430" y="2576819"/>
            <a:ext cx="1441028" cy="1772210"/>
            <a:chOff x="5306135" y="1951696"/>
            <a:chExt cx="1441028" cy="1772210"/>
          </a:xfrm>
        </p:grpSpPr>
        <p:sp>
          <p:nvSpPr>
            <p:cNvPr id="50" name="Google Shape;522;p39"/>
            <p:cNvSpPr/>
            <p:nvPr/>
          </p:nvSpPr>
          <p:spPr>
            <a:xfrm>
              <a:off x="5329982" y="2240205"/>
              <a:ext cx="1417181" cy="1483701"/>
            </a:xfrm>
            <a:custGeom>
              <a:avLst/>
              <a:gdLst/>
              <a:ahLst/>
              <a:cxnLst/>
              <a:rect l="l" t="t" r="r" b="b"/>
              <a:pathLst>
                <a:path w="15290" h="16120" extrusionOk="0">
                  <a:moveTo>
                    <a:pt x="7645" y="1"/>
                  </a:moveTo>
                  <a:lnTo>
                    <a:pt x="7303" y="25"/>
                  </a:lnTo>
                  <a:lnTo>
                    <a:pt x="7010" y="98"/>
                  </a:lnTo>
                  <a:lnTo>
                    <a:pt x="6766" y="172"/>
                  </a:lnTo>
                  <a:lnTo>
                    <a:pt x="6546" y="294"/>
                  </a:lnTo>
                  <a:lnTo>
                    <a:pt x="6351" y="391"/>
                  </a:lnTo>
                  <a:lnTo>
                    <a:pt x="6204" y="538"/>
                  </a:lnTo>
                  <a:lnTo>
                    <a:pt x="6058" y="660"/>
                  </a:lnTo>
                  <a:lnTo>
                    <a:pt x="5960" y="782"/>
                  </a:lnTo>
                  <a:lnTo>
                    <a:pt x="5569" y="856"/>
                  </a:lnTo>
                  <a:lnTo>
                    <a:pt x="5203" y="978"/>
                  </a:lnTo>
                  <a:lnTo>
                    <a:pt x="4885" y="1149"/>
                  </a:lnTo>
                  <a:lnTo>
                    <a:pt x="4617" y="1320"/>
                  </a:lnTo>
                  <a:lnTo>
                    <a:pt x="4372" y="1539"/>
                  </a:lnTo>
                  <a:lnTo>
                    <a:pt x="4177" y="1759"/>
                  </a:lnTo>
                  <a:lnTo>
                    <a:pt x="4030" y="2028"/>
                  </a:lnTo>
                  <a:lnTo>
                    <a:pt x="3908" y="2296"/>
                  </a:lnTo>
                  <a:lnTo>
                    <a:pt x="3811" y="2565"/>
                  </a:lnTo>
                  <a:lnTo>
                    <a:pt x="3737" y="2834"/>
                  </a:lnTo>
                  <a:lnTo>
                    <a:pt x="3689" y="3127"/>
                  </a:lnTo>
                  <a:lnTo>
                    <a:pt x="3640" y="3420"/>
                  </a:lnTo>
                  <a:lnTo>
                    <a:pt x="3640" y="3713"/>
                  </a:lnTo>
                  <a:lnTo>
                    <a:pt x="3640" y="3982"/>
                  </a:lnTo>
                  <a:lnTo>
                    <a:pt x="3689" y="4495"/>
                  </a:lnTo>
                  <a:lnTo>
                    <a:pt x="3689" y="4519"/>
                  </a:lnTo>
                  <a:lnTo>
                    <a:pt x="3566" y="4568"/>
                  </a:lnTo>
                  <a:lnTo>
                    <a:pt x="3469" y="4666"/>
                  </a:lnTo>
                  <a:lnTo>
                    <a:pt x="3395" y="4812"/>
                  </a:lnTo>
                  <a:lnTo>
                    <a:pt x="3322" y="4983"/>
                  </a:lnTo>
                  <a:lnTo>
                    <a:pt x="3273" y="5178"/>
                  </a:lnTo>
                  <a:lnTo>
                    <a:pt x="3249" y="5398"/>
                  </a:lnTo>
                  <a:lnTo>
                    <a:pt x="3224" y="5642"/>
                  </a:lnTo>
                  <a:lnTo>
                    <a:pt x="3249" y="5887"/>
                  </a:lnTo>
                  <a:lnTo>
                    <a:pt x="3298" y="6155"/>
                  </a:lnTo>
                  <a:lnTo>
                    <a:pt x="3347" y="6400"/>
                  </a:lnTo>
                  <a:lnTo>
                    <a:pt x="3444" y="6619"/>
                  </a:lnTo>
                  <a:lnTo>
                    <a:pt x="3542" y="6790"/>
                  </a:lnTo>
                  <a:lnTo>
                    <a:pt x="3640" y="6961"/>
                  </a:lnTo>
                  <a:lnTo>
                    <a:pt x="3762" y="7059"/>
                  </a:lnTo>
                  <a:lnTo>
                    <a:pt x="3884" y="7132"/>
                  </a:lnTo>
                  <a:lnTo>
                    <a:pt x="4030" y="7132"/>
                  </a:lnTo>
                  <a:lnTo>
                    <a:pt x="4104" y="7108"/>
                  </a:lnTo>
                  <a:lnTo>
                    <a:pt x="4275" y="7523"/>
                  </a:lnTo>
                  <a:lnTo>
                    <a:pt x="4494" y="7889"/>
                  </a:lnTo>
                  <a:lnTo>
                    <a:pt x="4714" y="8256"/>
                  </a:lnTo>
                  <a:lnTo>
                    <a:pt x="4983" y="8598"/>
                  </a:lnTo>
                  <a:lnTo>
                    <a:pt x="5252" y="8891"/>
                  </a:lnTo>
                  <a:lnTo>
                    <a:pt x="5545" y="9159"/>
                  </a:lnTo>
                  <a:lnTo>
                    <a:pt x="5862" y="9404"/>
                  </a:lnTo>
                  <a:lnTo>
                    <a:pt x="6180" y="9623"/>
                  </a:lnTo>
                  <a:lnTo>
                    <a:pt x="6180" y="10698"/>
                  </a:lnTo>
                  <a:lnTo>
                    <a:pt x="5667" y="10747"/>
                  </a:lnTo>
                  <a:lnTo>
                    <a:pt x="5081" y="10845"/>
                  </a:lnTo>
                  <a:lnTo>
                    <a:pt x="4519" y="10967"/>
                  </a:lnTo>
                  <a:lnTo>
                    <a:pt x="3957" y="11089"/>
                  </a:lnTo>
                  <a:lnTo>
                    <a:pt x="3420" y="11260"/>
                  </a:lnTo>
                  <a:lnTo>
                    <a:pt x="2931" y="11455"/>
                  </a:lnTo>
                  <a:lnTo>
                    <a:pt x="2467" y="11675"/>
                  </a:lnTo>
                  <a:lnTo>
                    <a:pt x="2028" y="11919"/>
                  </a:lnTo>
                  <a:lnTo>
                    <a:pt x="1637" y="12188"/>
                  </a:lnTo>
                  <a:lnTo>
                    <a:pt x="1271" y="12456"/>
                  </a:lnTo>
                  <a:lnTo>
                    <a:pt x="953" y="12774"/>
                  </a:lnTo>
                  <a:lnTo>
                    <a:pt x="684" y="13116"/>
                  </a:lnTo>
                  <a:lnTo>
                    <a:pt x="440" y="13458"/>
                  </a:lnTo>
                  <a:lnTo>
                    <a:pt x="269" y="13849"/>
                  </a:lnTo>
                  <a:lnTo>
                    <a:pt x="123" y="14239"/>
                  </a:lnTo>
                  <a:lnTo>
                    <a:pt x="49" y="14679"/>
                  </a:lnTo>
                  <a:lnTo>
                    <a:pt x="1" y="15119"/>
                  </a:lnTo>
                  <a:lnTo>
                    <a:pt x="49" y="15167"/>
                  </a:lnTo>
                  <a:lnTo>
                    <a:pt x="245" y="15265"/>
                  </a:lnTo>
                  <a:lnTo>
                    <a:pt x="416" y="15338"/>
                  </a:lnTo>
                  <a:lnTo>
                    <a:pt x="636" y="15436"/>
                  </a:lnTo>
                  <a:lnTo>
                    <a:pt x="904" y="15534"/>
                  </a:lnTo>
                  <a:lnTo>
                    <a:pt x="1271" y="15607"/>
                  </a:lnTo>
                  <a:lnTo>
                    <a:pt x="1710" y="15705"/>
                  </a:lnTo>
                  <a:lnTo>
                    <a:pt x="2223" y="15802"/>
                  </a:lnTo>
                  <a:lnTo>
                    <a:pt x="2834" y="15876"/>
                  </a:lnTo>
                  <a:lnTo>
                    <a:pt x="3566" y="15973"/>
                  </a:lnTo>
                  <a:lnTo>
                    <a:pt x="4397" y="16022"/>
                  </a:lnTo>
                  <a:lnTo>
                    <a:pt x="5325" y="16071"/>
                  </a:lnTo>
                  <a:lnTo>
                    <a:pt x="6399" y="16096"/>
                  </a:lnTo>
                  <a:lnTo>
                    <a:pt x="7621" y="16120"/>
                  </a:lnTo>
                  <a:lnTo>
                    <a:pt x="8817" y="16096"/>
                  </a:lnTo>
                  <a:lnTo>
                    <a:pt x="9892" y="16071"/>
                  </a:lnTo>
                  <a:lnTo>
                    <a:pt x="10844" y="16022"/>
                  </a:lnTo>
                  <a:lnTo>
                    <a:pt x="11675" y="15973"/>
                  </a:lnTo>
                  <a:lnTo>
                    <a:pt x="12408" y="15876"/>
                  </a:lnTo>
                  <a:lnTo>
                    <a:pt x="13018" y="15802"/>
                  </a:lnTo>
                  <a:lnTo>
                    <a:pt x="13555" y="15705"/>
                  </a:lnTo>
                  <a:lnTo>
                    <a:pt x="13995" y="15607"/>
                  </a:lnTo>
                  <a:lnTo>
                    <a:pt x="14361" y="15534"/>
                  </a:lnTo>
                  <a:lnTo>
                    <a:pt x="14654" y="15436"/>
                  </a:lnTo>
                  <a:lnTo>
                    <a:pt x="14874" y="15338"/>
                  </a:lnTo>
                  <a:lnTo>
                    <a:pt x="15045" y="15265"/>
                  </a:lnTo>
                  <a:lnTo>
                    <a:pt x="15216" y="15167"/>
                  </a:lnTo>
                  <a:lnTo>
                    <a:pt x="15289" y="15119"/>
                  </a:lnTo>
                  <a:lnTo>
                    <a:pt x="15241" y="14655"/>
                  </a:lnTo>
                  <a:lnTo>
                    <a:pt x="15167" y="14215"/>
                  </a:lnTo>
                  <a:lnTo>
                    <a:pt x="15045" y="13800"/>
                  </a:lnTo>
                  <a:lnTo>
                    <a:pt x="14874" y="13409"/>
                  </a:lnTo>
                  <a:lnTo>
                    <a:pt x="14630" y="13043"/>
                  </a:lnTo>
                  <a:lnTo>
                    <a:pt x="14361" y="12701"/>
                  </a:lnTo>
                  <a:lnTo>
                    <a:pt x="14044" y="12408"/>
                  </a:lnTo>
                  <a:lnTo>
                    <a:pt x="13678" y="12115"/>
                  </a:lnTo>
                  <a:lnTo>
                    <a:pt x="13287" y="11846"/>
                  </a:lnTo>
                  <a:lnTo>
                    <a:pt x="12847" y="11626"/>
                  </a:lnTo>
                  <a:lnTo>
                    <a:pt x="12359" y="11406"/>
                  </a:lnTo>
                  <a:lnTo>
                    <a:pt x="11846" y="11235"/>
                  </a:lnTo>
                  <a:lnTo>
                    <a:pt x="11284" y="11064"/>
                  </a:lnTo>
                  <a:lnTo>
                    <a:pt x="10698" y="10942"/>
                  </a:lnTo>
                  <a:lnTo>
                    <a:pt x="10063" y="10820"/>
                  </a:lnTo>
                  <a:lnTo>
                    <a:pt x="9428" y="10747"/>
                  </a:lnTo>
                  <a:lnTo>
                    <a:pt x="9110" y="10722"/>
                  </a:lnTo>
                  <a:lnTo>
                    <a:pt x="9110" y="9623"/>
                  </a:lnTo>
                  <a:lnTo>
                    <a:pt x="9428" y="9404"/>
                  </a:lnTo>
                  <a:lnTo>
                    <a:pt x="9745" y="9159"/>
                  </a:lnTo>
                  <a:lnTo>
                    <a:pt x="10039" y="8891"/>
                  </a:lnTo>
                  <a:lnTo>
                    <a:pt x="10332" y="8598"/>
                  </a:lnTo>
                  <a:lnTo>
                    <a:pt x="10576" y="8256"/>
                  </a:lnTo>
                  <a:lnTo>
                    <a:pt x="10796" y="7889"/>
                  </a:lnTo>
                  <a:lnTo>
                    <a:pt x="11015" y="7523"/>
                  </a:lnTo>
                  <a:lnTo>
                    <a:pt x="11186" y="7108"/>
                  </a:lnTo>
                  <a:lnTo>
                    <a:pt x="11260" y="7132"/>
                  </a:lnTo>
                  <a:lnTo>
                    <a:pt x="11406" y="7132"/>
                  </a:lnTo>
                  <a:lnTo>
                    <a:pt x="11528" y="7059"/>
                  </a:lnTo>
                  <a:lnTo>
                    <a:pt x="11650" y="6961"/>
                  </a:lnTo>
                  <a:lnTo>
                    <a:pt x="11748" y="6790"/>
                  </a:lnTo>
                  <a:lnTo>
                    <a:pt x="11846" y="6619"/>
                  </a:lnTo>
                  <a:lnTo>
                    <a:pt x="11944" y="6400"/>
                  </a:lnTo>
                  <a:lnTo>
                    <a:pt x="11992" y="6155"/>
                  </a:lnTo>
                  <a:lnTo>
                    <a:pt x="12041" y="5887"/>
                  </a:lnTo>
                  <a:lnTo>
                    <a:pt x="12066" y="5642"/>
                  </a:lnTo>
                  <a:lnTo>
                    <a:pt x="12041" y="5398"/>
                  </a:lnTo>
                  <a:lnTo>
                    <a:pt x="12017" y="5203"/>
                  </a:lnTo>
                  <a:lnTo>
                    <a:pt x="11968" y="5007"/>
                  </a:lnTo>
                  <a:lnTo>
                    <a:pt x="11919" y="4836"/>
                  </a:lnTo>
                  <a:lnTo>
                    <a:pt x="11846" y="4690"/>
                  </a:lnTo>
                  <a:lnTo>
                    <a:pt x="11748" y="4592"/>
                  </a:lnTo>
                  <a:lnTo>
                    <a:pt x="11626" y="4519"/>
                  </a:lnTo>
                  <a:lnTo>
                    <a:pt x="11699" y="4153"/>
                  </a:lnTo>
                  <a:lnTo>
                    <a:pt x="11724" y="3811"/>
                  </a:lnTo>
                  <a:lnTo>
                    <a:pt x="11724" y="3493"/>
                  </a:lnTo>
                  <a:lnTo>
                    <a:pt x="11724" y="3200"/>
                  </a:lnTo>
                  <a:lnTo>
                    <a:pt x="11699" y="2907"/>
                  </a:lnTo>
                  <a:lnTo>
                    <a:pt x="11650" y="2638"/>
                  </a:lnTo>
                  <a:lnTo>
                    <a:pt x="11577" y="2394"/>
                  </a:lnTo>
                  <a:lnTo>
                    <a:pt x="11504" y="2150"/>
                  </a:lnTo>
                  <a:lnTo>
                    <a:pt x="11406" y="1930"/>
                  </a:lnTo>
                  <a:lnTo>
                    <a:pt x="11309" y="1710"/>
                  </a:lnTo>
                  <a:lnTo>
                    <a:pt x="11186" y="1515"/>
                  </a:lnTo>
                  <a:lnTo>
                    <a:pt x="11040" y="1344"/>
                  </a:lnTo>
                  <a:lnTo>
                    <a:pt x="10893" y="1173"/>
                  </a:lnTo>
                  <a:lnTo>
                    <a:pt x="10747" y="1026"/>
                  </a:lnTo>
                  <a:lnTo>
                    <a:pt x="10429" y="758"/>
                  </a:lnTo>
                  <a:lnTo>
                    <a:pt x="10063" y="562"/>
                  </a:lnTo>
                  <a:lnTo>
                    <a:pt x="9697" y="367"/>
                  </a:lnTo>
                  <a:lnTo>
                    <a:pt x="9330" y="245"/>
                  </a:lnTo>
                  <a:lnTo>
                    <a:pt x="8964" y="147"/>
                  </a:lnTo>
                  <a:lnTo>
                    <a:pt x="8598" y="74"/>
                  </a:lnTo>
                  <a:lnTo>
                    <a:pt x="8256" y="25"/>
                  </a:lnTo>
                  <a:lnTo>
                    <a:pt x="7938" y="1"/>
                  </a:lnTo>
                  <a:close/>
                </a:path>
              </a:pathLst>
            </a:custGeom>
            <a:solidFill>
              <a:srgbClr val="ED7D31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Fluxograma: Decisão 50"/>
            <p:cNvSpPr/>
            <p:nvPr/>
          </p:nvSpPr>
          <p:spPr>
            <a:xfrm>
              <a:off x="5306135" y="1951696"/>
              <a:ext cx="1441028" cy="751882"/>
            </a:xfrm>
            <a:prstGeom prst="flowChartDecision">
              <a:avLst/>
            </a:prstGeom>
            <a:solidFill>
              <a:srgbClr val="ED7D3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" name="Agrupar 1"/>
          <p:cNvGrpSpPr/>
          <p:nvPr/>
        </p:nvGrpSpPr>
        <p:grpSpPr>
          <a:xfrm>
            <a:off x="7533518" y="1092744"/>
            <a:ext cx="1441028" cy="1213102"/>
            <a:chOff x="7533518" y="1092744"/>
            <a:chExt cx="1441028" cy="1213102"/>
          </a:xfrm>
        </p:grpSpPr>
        <p:grpSp>
          <p:nvGrpSpPr>
            <p:cNvPr id="11" name="Agrupar 10"/>
            <p:cNvGrpSpPr/>
            <p:nvPr/>
          </p:nvGrpSpPr>
          <p:grpSpPr>
            <a:xfrm>
              <a:off x="7734738" y="1307765"/>
              <a:ext cx="1021812" cy="998081"/>
              <a:chOff x="9715471" y="2632305"/>
              <a:chExt cx="1435445" cy="1402108"/>
            </a:xfrm>
          </p:grpSpPr>
          <p:grpSp>
            <p:nvGrpSpPr>
              <p:cNvPr id="12" name="Agrupar 11"/>
              <p:cNvGrpSpPr/>
              <p:nvPr/>
            </p:nvGrpSpPr>
            <p:grpSpPr>
              <a:xfrm>
                <a:off x="9715471" y="2632305"/>
                <a:ext cx="1435445" cy="1250795"/>
                <a:chOff x="9715471" y="2504834"/>
                <a:chExt cx="1435445" cy="1250795"/>
              </a:xfrm>
            </p:grpSpPr>
            <p:sp>
              <p:nvSpPr>
                <p:cNvPr id="16" name="Arredondar Retângulo no Mesmo Canto Lateral 15"/>
                <p:cNvSpPr/>
                <p:nvPr/>
              </p:nvSpPr>
              <p:spPr>
                <a:xfrm>
                  <a:off x="9715471" y="2952937"/>
                  <a:ext cx="1435445" cy="802692"/>
                </a:xfrm>
                <a:prstGeom prst="round2SameRect">
                  <a:avLst>
                    <a:gd name="adj1" fmla="val 39552"/>
                    <a:gd name="adj2" fmla="val 16346"/>
                  </a:avLst>
                </a:prstGeom>
                <a:solidFill>
                  <a:srgbClr val="E6701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7" name="Retângulo 16"/>
                <p:cNvSpPr/>
                <p:nvPr/>
              </p:nvSpPr>
              <p:spPr>
                <a:xfrm>
                  <a:off x="10345479" y="2705100"/>
                  <a:ext cx="148856" cy="285561"/>
                </a:xfrm>
                <a:prstGeom prst="rect">
                  <a:avLst/>
                </a:prstGeom>
                <a:solidFill>
                  <a:srgbClr val="E6701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8" name="Elipse 17"/>
                <p:cNvSpPr/>
                <p:nvPr/>
              </p:nvSpPr>
              <p:spPr>
                <a:xfrm>
                  <a:off x="10234756" y="2504834"/>
                  <a:ext cx="370301" cy="370301"/>
                </a:xfrm>
                <a:prstGeom prst="ellipse">
                  <a:avLst/>
                </a:prstGeom>
                <a:solidFill>
                  <a:srgbClr val="E6701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 useBgFill="1">
            <p:nvSpPr>
              <p:cNvPr id="13" name="Retângulo Arredondado 12"/>
              <p:cNvSpPr/>
              <p:nvPr/>
            </p:nvSpPr>
            <p:spPr>
              <a:xfrm>
                <a:off x="10079665" y="3242930"/>
                <a:ext cx="155091" cy="352837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 useBgFill="1">
            <p:nvSpPr>
              <p:cNvPr id="14" name="Retângulo Arredondado 13"/>
              <p:cNvSpPr/>
              <p:nvPr/>
            </p:nvSpPr>
            <p:spPr>
              <a:xfrm>
                <a:off x="10598950" y="3242929"/>
                <a:ext cx="155091" cy="352837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" name="Retângulo Arredondado 14"/>
              <p:cNvSpPr/>
              <p:nvPr/>
            </p:nvSpPr>
            <p:spPr>
              <a:xfrm rot="5400000">
                <a:off x="10386029" y="3422523"/>
                <a:ext cx="117901" cy="1105879"/>
              </a:xfrm>
              <a:prstGeom prst="roundRect">
                <a:avLst>
                  <a:gd name="adj" fmla="val 50000"/>
                </a:avLst>
              </a:prstGeom>
              <a:solidFill>
                <a:srgbClr val="E670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52" name="Fluxograma: Decisão 51"/>
            <p:cNvSpPr/>
            <p:nvPr/>
          </p:nvSpPr>
          <p:spPr>
            <a:xfrm>
              <a:off x="7533518" y="1092744"/>
              <a:ext cx="1441028" cy="751882"/>
            </a:xfrm>
            <a:prstGeom prst="flowChartDecision">
              <a:avLst/>
            </a:prstGeom>
            <a:solidFill>
              <a:srgbClr val="ED7D3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4" name="CaixaDeTexto 53"/>
          <p:cNvSpPr txBox="1"/>
          <p:nvPr/>
        </p:nvSpPr>
        <p:spPr>
          <a:xfrm>
            <a:off x="4118205" y="4774676"/>
            <a:ext cx="1937166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Metodologias ativas</a:t>
            </a:r>
          </a:p>
        </p:txBody>
      </p:sp>
      <p:sp>
        <p:nvSpPr>
          <p:cNvPr id="55" name="CaixaDeTexto 54"/>
          <p:cNvSpPr txBox="1"/>
          <p:nvPr/>
        </p:nvSpPr>
        <p:spPr>
          <a:xfrm>
            <a:off x="8183205" y="5330526"/>
            <a:ext cx="2059025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Parcerias e eventos</a:t>
            </a:r>
          </a:p>
        </p:txBody>
      </p:sp>
      <p:cxnSp>
        <p:nvCxnSpPr>
          <p:cNvPr id="56" name="Conector de Seta Reta 55"/>
          <p:cNvCxnSpPr/>
          <p:nvPr/>
        </p:nvCxnSpPr>
        <p:spPr>
          <a:xfrm flipH="1">
            <a:off x="5650532" y="2428333"/>
            <a:ext cx="2033898" cy="14972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Conector de Seta Reta 56"/>
          <p:cNvCxnSpPr/>
          <p:nvPr/>
        </p:nvCxnSpPr>
        <p:spPr>
          <a:xfrm>
            <a:off x="8338847" y="2551985"/>
            <a:ext cx="759244" cy="15249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9" name="Imagem 58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532" y="3538032"/>
            <a:ext cx="1294666" cy="1294666"/>
          </a:xfrm>
          <a:prstGeom prst="rect">
            <a:avLst/>
          </a:prstGeom>
          <a:ln>
            <a:noFill/>
          </a:ln>
        </p:spPr>
      </p:pic>
      <p:pic>
        <p:nvPicPr>
          <p:cNvPr id="60" name="Imagem 5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455" y="4419330"/>
            <a:ext cx="1068616" cy="1068616"/>
          </a:xfrm>
          <a:prstGeom prst="rect">
            <a:avLst/>
          </a:prstGeom>
          <a:ln>
            <a:noFill/>
          </a:ln>
        </p:spPr>
      </p:pic>
      <p:grpSp>
        <p:nvGrpSpPr>
          <p:cNvPr id="6" name="Agrupar 5"/>
          <p:cNvGrpSpPr/>
          <p:nvPr/>
        </p:nvGrpSpPr>
        <p:grpSpPr>
          <a:xfrm>
            <a:off x="3191461" y="2837652"/>
            <a:ext cx="1254039" cy="1268373"/>
            <a:chOff x="4065573" y="2228732"/>
            <a:chExt cx="1254039" cy="1268373"/>
          </a:xfrm>
        </p:grpSpPr>
        <p:sp>
          <p:nvSpPr>
            <p:cNvPr id="36" name="CaixaDeTexto 35"/>
            <p:cNvSpPr txBox="1"/>
            <p:nvPr/>
          </p:nvSpPr>
          <p:spPr>
            <a:xfrm>
              <a:off x="4065573" y="3189328"/>
              <a:ext cx="1254039" cy="307777"/>
            </a:xfrm>
            <a:prstGeom prst="rect">
              <a:avLst/>
            </a:prstGeom>
            <a:solidFill>
              <a:srgbClr val="E6701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entury Gothic" panose="020B0502020202020204" pitchFamily="34" charset="0"/>
                </a:rPr>
                <a:t>Suporte EAD</a:t>
              </a:r>
            </a:p>
          </p:txBody>
        </p:sp>
        <p:pic>
          <p:nvPicPr>
            <p:cNvPr id="61" name="Imagem 6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2014" y="2228732"/>
              <a:ext cx="1021227" cy="1021227"/>
            </a:xfrm>
            <a:prstGeom prst="rect">
              <a:avLst/>
            </a:prstGeom>
          </p:spPr>
        </p:pic>
      </p:grpSp>
      <p:pic>
        <p:nvPicPr>
          <p:cNvPr id="62" name="Imagem 61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332" y="4233812"/>
            <a:ext cx="1208770" cy="939880"/>
          </a:xfrm>
          <a:prstGeom prst="rect">
            <a:avLst/>
          </a:prstGeom>
          <a:ln>
            <a:noFill/>
          </a:ln>
        </p:spPr>
      </p:pic>
      <p:sp>
        <p:nvSpPr>
          <p:cNvPr id="68" name="CaixaDeTexto 67"/>
          <p:cNvSpPr txBox="1"/>
          <p:nvPr/>
        </p:nvSpPr>
        <p:spPr>
          <a:xfrm>
            <a:off x="10777165" y="3012794"/>
            <a:ext cx="175952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500" b="1" dirty="0" smtClean="0">
                <a:solidFill>
                  <a:srgbClr val="ED7D31"/>
                </a:solidFill>
                <a:latin typeface="Algerian" panose="04020705040A02060702" pitchFamily="82" charset="0"/>
              </a:rPr>
              <a:t>?</a:t>
            </a:r>
            <a:endParaRPr lang="pt-BR" sz="11500" b="1" dirty="0">
              <a:solidFill>
                <a:srgbClr val="ED7D31"/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330" y="1280982"/>
            <a:ext cx="1296174" cy="1062863"/>
          </a:xfrm>
          <a:prstGeom prst="rect">
            <a:avLst/>
          </a:prstGeom>
        </p:spPr>
      </p:pic>
      <p:cxnSp>
        <p:nvCxnSpPr>
          <p:cNvPr id="39" name="Conector de Seta Reta 38"/>
          <p:cNvCxnSpPr/>
          <p:nvPr/>
        </p:nvCxnSpPr>
        <p:spPr>
          <a:xfrm flipH="1">
            <a:off x="4912203" y="1867247"/>
            <a:ext cx="2563400" cy="608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CaixaDeTexto 40"/>
          <p:cNvSpPr txBox="1"/>
          <p:nvPr/>
        </p:nvSpPr>
        <p:spPr>
          <a:xfrm>
            <a:off x="3336906" y="2377134"/>
            <a:ext cx="1524215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Gameficação</a:t>
            </a:r>
            <a:endParaRPr lang="pt-BR" sz="1400" b="1" dirty="0" smtClean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89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-9459" y="0"/>
            <a:ext cx="12201459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9690946" y="143720"/>
            <a:ext cx="2382734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Exemplo:</a:t>
            </a:r>
          </a:p>
        </p:txBody>
      </p:sp>
      <p:cxnSp>
        <p:nvCxnSpPr>
          <p:cNvPr id="6" name="Conector reto 5"/>
          <p:cNvCxnSpPr/>
          <p:nvPr/>
        </p:nvCxnSpPr>
        <p:spPr>
          <a:xfrm>
            <a:off x="4862946" y="1219200"/>
            <a:ext cx="0" cy="5084618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8229601" y="1187187"/>
            <a:ext cx="0" cy="5084618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0" t="19091" r="39292" b="14445"/>
          <a:stretch/>
        </p:blipFill>
        <p:spPr>
          <a:xfrm>
            <a:off x="180391" y="1648429"/>
            <a:ext cx="1700644" cy="4558146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536862" y="849868"/>
            <a:ext cx="1115292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João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13977" y="1325215"/>
            <a:ext cx="1761062" cy="27699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Suporte ao docente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2997451" y="1343936"/>
            <a:ext cx="959026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Fato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2341053" y="5038783"/>
            <a:ext cx="2159772" cy="43088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Notas dos alunos no ENADE tem se mostrado insuficiente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5870739" y="1362310"/>
            <a:ext cx="1295653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Causa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5386505" y="5057155"/>
            <a:ext cx="2217657" cy="43088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Alunos não estão engajados em estudar para o ENADE.</a:t>
            </a:r>
          </a:p>
        </p:txBody>
      </p:sp>
      <p:sp>
        <p:nvSpPr>
          <p:cNvPr id="48" name="CaixaDeTexto 47"/>
          <p:cNvSpPr txBox="1"/>
          <p:nvPr/>
        </p:nvSpPr>
        <p:spPr>
          <a:xfrm>
            <a:off x="9292811" y="1323159"/>
            <a:ext cx="1295653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Ação</a:t>
            </a:r>
          </a:p>
        </p:txBody>
      </p:sp>
      <p:sp>
        <p:nvSpPr>
          <p:cNvPr id="49" name="CaixaDeTexto 48"/>
          <p:cNvSpPr txBox="1"/>
          <p:nvPr/>
        </p:nvSpPr>
        <p:spPr>
          <a:xfrm>
            <a:off x="8570324" y="5038780"/>
            <a:ext cx="2740106" cy="600164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Gameficar</a:t>
            </a:r>
            <a:r>
              <a:rPr lang="pt-BR" sz="11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o processo de aprendizado para ENADE associando ao interesse real dos alunos.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411" y="3004023"/>
            <a:ext cx="2298090" cy="95155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6"/>
          <a:stretch/>
        </p:blipFill>
        <p:spPr>
          <a:xfrm>
            <a:off x="5250706" y="2838087"/>
            <a:ext cx="2556698" cy="1540167"/>
          </a:xfrm>
          <a:prstGeom prst="rect">
            <a:avLst/>
          </a:prstGeom>
        </p:spPr>
      </p:pic>
      <p:pic>
        <p:nvPicPr>
          <p:cNvPr id="53" name="Imagem 52"/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290" y="2858987"/>
            <a:ext cx="1296174" cy="106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8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04294" y="5934377"/>
            <a:ext cx="4013106" cy="769441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5</a:t>
            </a:r>
            <a:r>
              <a:rPr lang="pt-B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. Sugestões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003406" y="433682"/>
            <a:ext cx="5669107" cy="707886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Práticas de negócios</a:t>
            </a:r>
          </a:p>
        </p:txBody>
      </p:sp>
      <p:sp>
        <p:nvSpPr>
          <p:cNvPr id="49" name="Google Shape;543;p39"/>
          <p:cNvSpPr/>
          <p:nvPr/>
        </p:nvSpPr>
        <p:spPr>
          <a:xfrm>
            <a:off x="930603" y="2517885"/>
            <a:ext cx="1934979" cy="1796598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E67015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Agrupar 2"/>
          <p:cNvGrpSpPr/>
          <p:nvPr/>
        </p:nvGrpSpPr>
        <p:grpSpPr>
          <a:xfrm>
            <a:off x="5570445" y="1322297"/>
            <a:ext cx="1413744" cy="1477117"/>
            <a:chOff x="6100433" y="2060261"/>
            <a:chExt cx="1745248" cy="2254222"/>
          </a:xfrm>
        </p:grpSpPr>
        <p:sp>
          <p:nvSpPr>
            <p:cNvPr id="2" name="Seta para a Direita Listrada 1"/>
            <p:cNvSpPr/>
            <p:nvPr/>
          </p:nvSpPr>
          <p:spPr>
            <a:xfrm rot="16200000">
              <a:off x="5845946" y="2314748"/>
              <a:ext cx="2254222" cy="1745248"/>
            </a:xfrm>
            <a:prstGeom prst="stripedRightArrow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6572825" y="2265004"/>
              <a:ext cx="735961" cy="1483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7200" b="1" dirty="0" smtClean="0">
                  <a:solidFill>
                    <a:schemeClr val="bg1"/>
                  </a:solidFill>
                  <a:latin typeface="Algerian" panose="04020705040A02060702" pitchFamily="82" charset="0"/>
                </a:rPr>
                <a:t>?</a:t>
              </a:r>
              <a:endParaRPr lang="pt-BR" sz="7200" b="1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</p:grpSp>
      <p:grpSp>
        <p:nvGrpSpPr>
          <p:cNvPr id="28" name="Agrupar 27"/>
          <p:cNvGrpSpPr/>
          <p:nvPr/>
        </p:nvGrpSpPr>
        <p:grpSpPr>
          <a:xfrm>
            <a:off x="5513637" y="3200637"/>
            <a:ext cx="878942" cy="878942"/>
            <a:chOff x="5089051" y="4793673"/>
            <a:chExt cx="1140704" cy="1140704"/>
          </a:xfrm>
        </p:grpSpPr>
        <p:sp>
          <p:nvSpPr>
            <p:cNvPr id="10" name="Cubo 9"/>
            <p:cNvSpPr/>
            <p:nvPr/>
          </p:nvSpPr>
          <p:spPr>
            <a:xfrm>
              <a:off x="5089051" y="4793673"/>
              <a:ext cx="1140704" cy="1140704"/>
            </a:xfrm>
            <a:prstGeom prst="cube">
              <a:avLst/>
            </a:prstGeom>
            <a:solidFill>
              <a:srgbClr val="ED7D3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1" name="Elipse 50"/>
            <p:cNvSpPr/>
            <p:nvPr/>
          </p:nvSpPr>
          <p:spPr>
            <a:xfrm>
              <a:off x="5770457" y="4901695"/>
              <a:ext cx="135003" cy="457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2" name="Elipse 51"/>
            <p:cNvSpPr/>
            <p:nvPr/>
          </p:nvSpPr>
          <p:spPr>
            <a:xfrm rot="21226769">
              <a:off x="6062663" y="5110378"/>
              <a:ext cx="71436" cy="10455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Elipse 52"/>
            <p:cNvSpPr/>
            <p:nvPr/>
          </p:nvSpPr>
          <p:spPr>
            <a:xfrm>
              <a:off x="5415651" y="4901695"/>
              <a:ext cx="135003" cy="457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4" name="Elipse 53"/>
            <p:cNvSpPr/>
            <p:nvPr/>
          </p:nvSpPr>
          <p:spPr>
            <a:xfrm rot="21226769">
              <a:off x="6145061" y="5479362"/>
              <a:ext cx="53413" cy="10455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5" name="Elipse 54"/>
            <p:cNvSpPr/>
            <p:nvPr/>
          </p:nvSpPr>
          <p:spPr>
            <a:xfrm rot="21226769">
              <a:off x="5998583" y="5366595"/>
              <a:ext cx="53117" cy="10455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Elipse 55"/>
            <p:cNvSpPr/>
            <p:nvPr/>
          </p:nvSpPr>
          <p:spPr>
            <a:xfrm>
              <a:off x="5455946" y="5402827"/>
              <a:ext cx="135003" cy="14179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57" name="Agrupar 56"/>
          <p:cNvGrpSpPr/>
          <p:nvPr/>
        </p:nvGrpSpPr>
        <p:grpSpPr>
          <a:xfrm rot="4675627">
            <a:off x="6326201" y="3538808"/>
            <a:ext cx="878942" cy="878942"/>
            <a:chOff x="5089051" y="4793673"/>
            <a:chExt cx="1140704" cy="1140704"/>
          </a:xfrm>
        </p:grpSpPr>
        <p:sp>
          <p:nvSpPr>
            <p:cNvPr id="58" name="Cubo 57"/>
            <p:cNvSpPr/>
            <p:nvPr/>
          </p:nvSpPr>
          <p:spPr>
            <a:xfrm>
              <a:off x="5089051" y="4793673"/>
              <a:ext cx="1140704" cy="1140704"/>
            </a:xfrm>
            <a:prstGeom prst="cube">
              <a:avLst/>
            </a:prstGeom>
            <a:solidFill>
              <a:srgbClr val="ED7D3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9" name="Elipse 58"/>
            <p:cNvSpPr/>
            <p:nvPr/>
          </p:nvSpPr>
          <p:spPr>
            <a:xfrm>
              <a:off x="5770457" y="4901695"/>
              <a:ext cx="135003" cy="457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0" name="Elipse 59"/>
            <p:cNvSpPr/>
            <p:nvPr/>
          </p:nvSpPr>
          <p:spPr>
            <a:xfrm rot="21226769">
              <a:off x="6062663" y="5110378"/>
              <a:ext cx="71436" cy="10455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1" name="Elipse 60"/>
            <p:cNvSpPr/>
            <p:nvPr/>
          </p:nvSpPr>
          <p:spPr>
            <a:xfrm>
              <a:off x="5415651" y="4901695"/>
              <a:ext cx="135003" cy="457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2" name="Elipse 61"/>
            <p:cNvSpPr/>
            <p:nvPr/>
          </p:nvSpPr>
          <p:spPr>
            <a:xfrm rot="21226769">
              <a:off x="6145061" y="5479362"/>
              <a:ext cx="53413" cy="10455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3" name="Elipse 62"/>
            <p:cNvSpPr/>
            <p:nvPr/>
          </p:nvSpPr>
          <p:spPr>
            <a:xfrm rot="21226769">
              <a:off x="5998583" y="5366595"/>
              <a:ext cx="53117" cy="10455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4" name="Elipse 63"/>
            <p:cNvSpPr/>
            <p:nvPr/>
          </p:nvSpPr>
          <p:spPr>
            <a:xfrm>
              <a:off x="5455946" y="5402827"/>
              <a:ext cx="135003" cy="14179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6" name="CaixaDeTexto 65"/>
          <p:cNvSpPr txBox="1"/>
          <p:nvPr/>
        </p:nvSpPr>
        <p:spPr>
          <a:xfrm>
            <a:off x="7058399" y="1403330"/>
            <a:ext cx="4775200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Fomento à experimentação em projetos digitais</a:t>
            </a:r>
          </a:p>
        </p:txBody>
      </p:sp>
      <p:sp>
        <p:nvSpPr>
          <p:cNvPr id="67" name="CaixaDeTexto 66"/>
          <p:cNvSpPr txBox="1"/>
          <p:nvPr/>
        </p:nvSpPr>
        <p:spPr>
          <a:xfrm>
            <a:off x="8368631" y="3200637"/>
            <a:ext cx="2138028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Orientação via dados</a:t>
            </a:r>
          </a:p>
        </p:txBody>
      </p:sp>
      <p:sp>
        <p:nvSpPr>
          <p:cNvPr id="68" name="CaixaDeTexto 67"/>
          <p:cNvSpPr txBox="1"/>
          <p:nvPr/>
        </p:nvSpPr>
        <p:spPr>
          <a:xfrm>
            <a:off x="7716251" y="1842064"/>
            <a:ext cx="3459495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Prototipagem rápida frente ao corte por opinião</a:t>
            </a:r>
          </a:p>
        </p:txBody>
      </p:sp>
      <p:sp>
        <p:nvSpPr>
          <p:cNvPr id="69" name="CaixaDeTexto 68"/>
          <p:cNvSpPr txBox="1"/>
          <p:nvPr/>
        </p:nvSpPr>
        <p:spPr>
          <a:xfrm>
            <a:off x="8415648" y="2509609"/>
            <a:ext cx="2060695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Documentação extensiva</a:t>
            </a:r>
          </a:p>
        </p:txBody>
      </p:sp>
      <p:sp>
        <p:nvSpPr>
          <p:cNvPr id="70" name="CaixaDeTexto 69"/>
          <p:cNvSpPr txBox="1"/>
          <p:nvPr/>
        </p:nvSpPr>
        <p:spPr>
          <a:xfrm>
            <a:off x="8280749" y="3671926"/>
            <a:ext cx="2313791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Lançamentos de produtos beta</a:t>
            </a:r>
          </a:p>
        </p:txBody>
      </p:sp>
      <p:sp>
        <p:nvSpPr>
          <p:cNvPr id="71" name="CaixaDeTexto 70"/>
          <p:cNvSpPr txBox="1"/>
          <p:nvPr/>
        </p:nvSpPr>
        <p:spPr>
          <a:xfrm>
            <a:off x="8090525" y="3980516"/>
            <a:ext cx="2648816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Coleta e análise de dados robusta</a:t>
            </a:r>
          </a:p>
        </p:txBody>
      </p:sp>
      <p:sp>
        <p:nvSpPr>
          <p:cNvPr id="72" name="CaixaDeTexto 71"/>
          <p:cNvSpPr txBox="1"/>
          <p:nvPr/>
        </p:nvSpPr>
        <p:spPr>
          <a:xfrm>
            <a:off x="8209085" y="4289106"/>
            <a:ext cx="2457118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Melhorias via feedback e dados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7637613" y="2169033"/>
            <a:ext cx="3616767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Gestão do aprendizado das experiências digitais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100" y="4956547"/>
            <a:ext cx="1464585" cy="1371927"/>
          </a:xfrm>
          <a:prstGeom prst="rect">
            <a:avLst/>
          </a:prstGeom>
        </p:spPr>
      </p:pic>
      <p:sp>
        <p:nvSpPr>
          <p:cNvPr id="33" name="CaixaDeTexto 32"/>
          <p:cNvSpPr txBox="1"/>
          <p:nvPr/>
        </p:nvSpPr>
        <p:spPr>
          <a:xfrm>
            <a:off x="8090525" y="4956547"/>
            <a:ext cx="2504015" cy="30777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Contratação docente 4.0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7947917" y="5398863"/>
            <a:ext cx="2791424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Explicitar ferramentas utilizadas na IES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7947917" y="5739439"/>
            <a:ext cx="2791424" cy="2616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Realizar aulas teste presencial e EAD</a:t>
            </a:r>
          </a:p>
        </p:txBody>
      </p:sp>
      <p:cxnSp>
        <p:nvCxnSpPr>
          <p:cNvPr id="36" name="Conector de Seta Reta 35"/>
          <p:cNvCxnSpPr/>
          <p:nvPr/>
        </p:nvCxnSpPr>
        <p:spPr>
          <a:xfrm flipV="1">
            <a:off x="2865582" y="2272145"/>
            <a:ext cx="2440709" cy="5272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Conector de Seta Reta 38"/>
          <p:cNvCxnSpPr/>
          <p:nvPr/>
        </p:nvCxnSpPr>
        <p:spPr>
          <a:xfrm>
            <a:off x="3003406" y="3527977"/>
            <a:ext cx="2192049" cy="1121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Conector de Seta Reta 41"/>
          <p:cNvCxnSpPr/>
          <p:nvPr/>
        </p:nvCxnSpPr>
        <p:spPr>
          <a:xfrm>
            <a:off x="2865582" y="4079579"/>
            <a:ext cx="2440709" cy="15808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59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-9459" y="0"/>
            <a:ext cx="12201459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9690946" y="143720"/>
            <a:ext cx="2382734" cy="52322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Exemplo:</a:t>
            </a:r>
          </a:p>
        </p:txBody>
      </p:sp>
      <p:cxnSp>
        <p:nvCxnSpPr>
          <p:cNvPr id="6" name="Conector reto 5"/>
          <p:cNvCxnSpPr/>
          <p:nvPr/>
        </p:nvCxnSpPr>
        <p:spPr>
          <a:xfrm>
            <a:off x="4862946" y="1219200"/>
            <a:ext cx="0" cy="5084618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8166948" y="1194614"/>
            <a:ext cx="0" cy="5084618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63" t="19899" r="14039" b="13637"/>
          <a:stretch/>
        </p:blipFill>
        <p:spPr>
          <a:xfrm>
            <a:off x="274395" y="1627153"/>
            <a:ext cx="1700644" cy="4558146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536862" y="849868"/>
            <a:ext cx="1115292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Marina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13977" y="1325215"/>
            <a:ext cx="1761062" cy="27699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rgbClr val="ED7D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Recursos humanos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2997451" y="1343936"/>
            <a:ext cx="959026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Fato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2416718" y="5231199"/>
            <a:ext cx="2159772" cy="430887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Satisfação dos alunos com docentes novos é baixa.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5792001" y="1334943"/>
            <a:ext cx="1295653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Causa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5315808" y="5231195"/>
            <a:ext cx="2217657" cy="600164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Docentes recém contratados demoram a dominar as ferramentas para aulas EAD.</a:t>
            </a:r>
          </a:p>
        </p:txBody>
      </p:sp>
      <p:sp>
        <p:nvSpPr>
          <p:cNvPr id="48" name="CaixaDeTexto 47"/>
          <p:cNvSpPr txBox="1"/>
          <p:nvPr/>
        </p:nvSpPr>
        <p:spPr>
          <a:xfrm>
            <a:off x="9447749" y="1371381"/>
            <a:ext cx="1295653" cy="461665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Ações</a:t>
            </a:r>
          </a:p>
        </p:txBody>
      </p:sp>
      <p:sp>
        <p:nvSpPr>
          <p:cNvPr id="49" name="CaixaDeTexto 48"/>
          <p:cNvSpPr txBox="1"/>
          <p:nvPr/>
        </p:nvSpPr>
        <p:spPr>
          <a:xfrm>
            <a:off x="8780136" y="5061922"/>
            <a:ext cx="2690814" cy="600164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Mostrar as ferramentas utilizadas aos candidatos a docentes durante processo de seleção. </a:t>
            </a: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003" y="3069672"/>
            <a:ext cx="1253376" cy="1174080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8800432" y="5728862"/>
            <a:ext cx="2670518" cy="261610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Realizar aulas teste em formato EAD.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430" y="2878980"/>
            <a:ext cx="2001000" cy="155546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319" y="2566316"/>
            <a:ext cx="1685654" cy="218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9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pexels-photo-327533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01" b="5101"/>
          <a:stretch>
            <a:fillRect/>
          </a:stretch>
        </p:blipFill>
        <p:spPr>
          <a:xfrm>
            <a:off x="0" y="-22518"/>
            <a:ext cx="12192002" cy="6859787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270106" y="2694282"/>
            <a:ext cx="5669107" cy="1323439"/>
          </a:xfrm>
          <a:prstGeom prst="rect">
            <a:avLst/>
          </a:prstGeom>
          <a:solidFill>
            <a:srgbClr val="E6701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Obrigado!</a:t>
            </a:r>
          </a:p>
        </p:txBody>
      </p:sp>
      <p:grpSp>
        <p:nvGrpSpPr>
          <p:cNvPr id="6" name="Agrupar 5"/>
          <p:cNvGrpSpPr/>
          <p:nvPr/>
        </p:nvGrpSpPr>
        <p:grpSpPr>
          <a:xfrm>
            <a:off x="8575963" y="5745623"/>
            <a:ext cx="3340396" cy="453204"/>
            <a:chOff x="8295962" y="4838992"/>
            <a:chExt cx="2977147" cy="453204"/>
          </a:xfrm>
        </p:grpSpPr>
        <p:sp>
          <p:nvSpPr>
            <p:cNvPr id="7" name="Subtitle 2"/>
            <p:cNvSpPr txBox="1">
              <a:spLocks/>
            </p:cNvSpPr>
            <p:nvPr/>
          </p:nvSpPr>
          <p:spPr>
            <a:xfrm>
              <a:off x="8482282" y="4838992"/>
              <a:ext cx="2790827" cy="45320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Lato Light" charset="0"/>
                  <a:cs typeface="Open Sans"/>
                </a:rPr>
                <a:t>  junger.vinicius@gmail.com</a:t>
              </a:r>
              <a:endParaRPr lang="en-US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Lato Light" charset="0"/>
                <a:cs typeface="Open Sans"/>
              </a:endParaRPr>
            </a:p>
          </p:txBody>
        </p:sp>
        <p:grpSp>
          <p:nvGrpSpPr>
            <p:cNvPr id="10" name="Google Shape;465;p39"/>
            <p:cNvGrpSpPr/>
            <p:nvPr/>
          </p:nvGrpSpPr>
          <p:grpSpPr>
            <a:xfrm>
              <a:off x="8295962" y="4949448"/>
              <a:ext cx="372640" cy="261446"/>
              <a:chOff x="559275" y="1683950"/>
              <a:chExt cx="466500" cy="327298"/>
            </a:xfrm>
            <a:solidFill>
              <a:srgbClr val="F15C22"/>
            </a:solidFill>
          </p:grpSpPr>
          <p:sp>
            <p:nvSpPr>
              <p:cNvPr id="14" name="Google Shape;466;p39"/>
              <p:cNvSpPr/>
              <p:nvPr/>
            </p:nvSpPr>
            <p:spPr>
              <a:xfrm>
                <a:off x="559275" y="1683950"/>
                <a:ext cx="466500" cy="197850"/>
              </a:xfrm>
              <a:custGeom>
                <a:avLst/>
                <a:gdLst/>
                <a:ahLst/>
                <a:cxnLst/>
                <a:rect l="l" t="t" r="r" b="b"/>
                <a:pathLst>
                  <a:path w="18660" h="7914" extrusionOk="0">
                    <a:moveTo>
                      <a:pt x="391" y="1"/>
                    </a:moveTo>
                    <a:lnTo>
                      <a:pt x="293" y="50"/>
                    </a:lnTo>
                    <a:lnTo>
                      <a:pt x="220" y="74"/>
                    </a:lnTo>
                    <a:lnTo>
                      <a:pt x="147" y="147"/>
                    </a:lnTo>
                    <a:lnTo>
                      <a:pt x="74" y="221"/>
                    </a:lnTo>
                    <a:lnTo>
                      <a:pt x="49" y="294"/>
                    </a:lnTo>
                    <a:lnTo>
                      <a:pt x="0" y="392"/>
                    </a:lnTo>
                    <a:lnTo>
                      <a:pt x="0" y="489"/>
                    </a:lnTo>
                    <a:lnTo>
                      <a:pt x="0" y="1173"/>
                    </a:lnTo>
                    <a:lnTo>
                      <a:pt x="9330" y="7914"/>
                    </a:lnTo>
                    <a:lnTo>
                      <a:pt x="18659" y="1173"/>
                    </a:lnTo>
                    <a:lnTo>
                      <a:pt x="18659" y="489"/>
                    </a:lnTo>
                    <a:lnTo>
                      <a:pt x="18659" y="392"/>
                    </a:lnTo>
                    <a:lnTo>
                      <a:pt x="18611" y="294"/>
                    </a:lnTo>
                    <a:lnTo>
                      <a:pt x="18586" y="221"/>
                    </a:lnTo>
                    <a:lnTo>
                      <a:pt x="18513" y="147"/>
                    </a:lnTo>
                    <a:lnTo>
                      <a:pt x="18440" y="74"/>
                    </a:lnTo>
                    <a:lnTo>
                      <a:pt x="18366" y="50"/>
                    </a:lnTo>
                    <a:lnTo>
                      <a:pt x="1826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467;p39"/>
              <p:cNvSpPr/>
              <p:nvPr/>
            </p:nvSpPr>
            <p:spPr>
              <a:xfrm>
                <a:off x="559275" y="1727923"/>
                <a:ext cx="466500" cy="283325"/>
              </a:xfrm>
              <a:custGeom>
                <a:avLst/>
                <a:gdLst/>
                <a:ahLst/>
                <a:cxnLst/>
                <a:rect l="l" t="t" r="r" b="b"/>
                <a:pathLst>
                  <a:path w="18660" h="11333" extrusionOk="0">
                    <a:moveTo>
                      <a:pt x="0" y="0"/>
                    </a:moveTo>
                    <a:lnTo>
                      <a:pt x="0" y="10844"/>
                    </a:lnTo>
                    <a:lnTo>
                      <a:pt x="0" y="10917"/>
                    </a:lnTo>
                    <a:lnTo>
                      <a:pt x="5129" y="7230"/>
                    </a:lnTo>
                    <a:lnTo>
                      <a:pt x="5227" y="7181"/>
                    </a:lnTo>
                    <a:lnTo>
                      <a:pt x="5325" y="7181"/>
                    </a:lnTo>
                    <a:lnTo>
                      <a:pt x="5398" y="7205"/>
                    </a:lnTo>
                    <a:lnTo>
                      <a:pt x="5471" y="7278"/>
                    </a:lnTo>
                    <a:lnTo>
                      <a:pt x="5520" y="7376"/>
                    </a:lnTo>
                    <a:lnTo>
                      <a:pt x="5520" y="7474"/>
                    </a:lnTo>
                    <a:lnTo>
                      <a:pt x="5471" y="7547"/>
                    </a:lnTo>
                    <a:lnTo>
                      <a:pt x="5422" y="7620"/>
                    </a:lnTo>
                    <a:lnTo>
                      <a:pt x="318" y="11308"/>
                    </a:lnTo>
                    <a:lnTo>
                      <a:pt x="415" y="11333"/>
                    </a:lnTo>
                    <a:lnTo>
                      <a:pt x="18244" y="11333"/>
                    </a:lnTo>
                    <a:lnTo>
                      <a:pt x="18342" y="11308"/>
                    </a:lnTo>
                    <a:lnTo>
                      <a:pt x="13238" y="7620"/>
                    </a:lnTo>
                    <a:lnTo>
                      <a:pt x="13189" y="7547"/>
                    </a:lnTo>
                    <a:lnTo>
                      <a:pt x="13140" y="7474"/>
                    </a:lnTo>
                    <a:lnTo>
                      <a:pt x="13140" y="7376"/>
                    </a:lnTo>
                    <a:lnTo>
                      <a:pt x="13189" y="7278"/>
                    </a:lnTo>
                    <a:lnTo>
                      <a:pt x="13262" y="7205"/>
                    </a:lnTo>
                    <a:lnTo>
                      <a:pt x="13335" y="7181"/>
                    </a:lnTo>
                    <a:lnTo>
                      <a:pt x="13433" y="7181"/>
                    </a:lnTo>
                    <a:lnTo>
                      <a:pt x="13531" y="7230"/>
                    </a:lnTo>
                    <a:lnTo>
                      <a:pt x="18659" y="10917"/>
                    </a:lnTo>
                    <a:lnTo>
                      <a:pt x="18659" y="10844"/>
                    </a:lnTo>
                    <a:lnTo>
                      <a:pt x="18659" y="0"/>
                    </a:lnTo>
                    <a:lnTo>
                      <a:pt x="9476" y="6643"/>
                    </a:lnTo>
                    <a:lnTo>
                      <a:pt x="9403" y="6692"/>
                    </a:lnTo>
                    <a:lnTo>
                      <a:pt x="9257" y="6692"/>
                    </a:lnTo>
                    <a:lnTo>
                      <a:pt x="9183" y="664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" name="Agrupar 7"/>
          <p:cNvGrpSpPr/>
          <p:nvPr/>
        </p:nvGrpSpPr>
        <p:grpSpPr>
          <a:xfrm>
            <a:off x="8575964" y="5413374"/>
            <a:ext cx="3340395" cy="453204"/>
            <a:chOff x="8575965" y="5391601"/>
            <a:chExt cx="3340395" cy="453204"/>
          </a:xfrm>
        </p:grpSpPr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8785017" y="5391601"/>
              <a:ext cx="3131343" cy="45320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Lato Light" charset="0"/>
                  <a:cs typeface="Open Sans"/>
                </a:rPr>
                <a:t>  lucplaza@gmail.com</a:t>
              </a:r>
              <a:endParaRPr lang="en-US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Lato Light" charset="0"/>
                <a:cs typeface="Open Sans"/>
              </a:endParaRPr>
            </a:p>
          </p:txBody>
        </p:sp>
        <p:grpSp>
          <p:nvGrpSpPr>
            <p:cNvPr id="2" name="Agrupar 1"/>
            <p:cNvGrpSpPr/>
            <p:nvPr/>
          </p:nvGrpSpPr>
          <p:grpSpPr>
            <a:xfrm>
              <a:off x="8575965" y="5470193"/>
              <a:ext cx="418107" cy="261446"/>
              <a:chOff x="8728365" y="5997199"/>
              <a:chExt cx="418107" cy="261446"/>
            </a:xfrm>
          </p:grpSpPr>
          <p:sp>
            <p:nvSpPr>
              <p:cNvPr id="11" name="Google Shape;467;p39"/>
              <p:cNvSpPr/>
              <p:nvPr/>
            </p:nvSpPr>
            <p:spPr>
              <a:xfrm>
                <a:off x="8728365" y="6032325"/>
                <a:ext cx="418107" cy="226320"/>
              </a:xfrm>
              <a:custGeom>
                <a:avLst/>
                <a:gdLst/>
                <a:ahLst/>
                <a:cxnLst/>
                <a:rect l="l" t="t" r="r" b="b"/>
                <a:pathLst>
                  <a:path w="18660" h="11333" extrusionOk="0">
                    <a:moveTo>
                      <a:pt x="0" y="0"/>
                    </a:moveTo>
                    <a:lnTo>
                      <a:pt x="0" y="10844"/>
                    </a:lnTo>
                    <a:lnTo>
                      <a:pt x="0" y="10917"/>
                    </a:lnTo>
                    <a:lnTo>
                      <a:pt x="5129" y="7230"/>
                    </a:lnTo>
                    <a:lnTo>
                      <a:pt x="5227" y="7181"/>
                    </a:lnTo>
                    <a:lnTo>
                      <a:pt x="5325" y="7181"/>
                    </a:lnTo>
                    <a:lnTo>
                      <a:pt x="5398" y="7205"/>
                    </a:lnTo>
                    <a:lnTo>
                      <a:pt x="5471" y="7278"/>
                    </a:lnTo>
                    <a:lnTo>
                      <a:pt x="5520" y="7376"/>
                    </a:lnTo>
                    <a:lnTo>
                      <a:pt x="5520" y="7474"/>
                    </a:lnTo>
                    <a:lnTo>
                      <a:pt x="5471" y="7547"/>
                    </a:lnTo>
                    <a:lnTo>
                      <a:pt x="5422" y="7620"/>
                    </a:lnTo>
                    <a:lnTo>
                      <a:pt x="318" y="11308"/>
                    </a:lnTo>
                    <a:lnTo>
                      <a:pt x="415" y="11333"/>
                    </a:lnTo>
                    <a:lnTo>
                      <a:pt x="18244" y="11333"/>
                    </a:lnTo>
                    <a:lnTo>
                      <a:pt x="18342" y="11308"/>
                    </a:lnTo>
                    <a:lnTo>
                      <a:pt x="13238" y="7620"/>
                    </a:lnTo>
                    <a:lnTo>
                      <a:pt x="13189" y="7547"/>
                    </a:lnTo>
                    <a:lnTo>
                      <a:pt x="13140" y="7474"/>
                    </a:lnTo>
                    <a:lnTo>
                      <a:pt x="13140" y="7376"/>
                    </a:lnTo>
                    <a:lnTo>
                      <a:pt x="13189" y="7278"/>
                    </a:lnTo>
                    <a:lnTo>
                      <a:pt x="13262" y="7205"/>
                    </a:lnTo>
                    <a:lnTo>
                      <a:pt x="13335" y="7181"/>
                    </a:lnTo>
                    <a:lnTo>
                      <a:pt x="13433" y="7181"/>
                    </a:lnTo>
                    <a:lnTo>
                      <a:pt x="13531" y="7230"/>
                    </a:lnTo>
                    <a:lnTo>
                      <a:pt x="18659" y="10917"/>
                    </a:lnTo>
                    <a:lnTo>
                      <a:pt x="18659" y="10844"/>
                    </a:lnTo>
                    <a:lnTo>
                      <a:pt x="18659" y="0"/>
                    </a:lnTo>
                    <a:lnTo>
                      <a:pt x="9476" y="6643"/>
                    </a:lnTo>
                    <a:lnTo>
                      <a:pt x="9403" y="6692"/>
                    </a:lnTo>
                    <a:lnTo>
                      <a:pt x="9257" y="6692"/>
                    </a:lnTo>
                    <a:lnTo>
                      <a:pt x="9183" y="66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15C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466;p39"/>
              <p:cNvSpPr/>
              <p:nvPr/>
            </p:nvSpPr>
            <p:spPr>
              <a:xfrm>
                <a:off x="8728365" y="5997199"/>
                <a:ext cx="418107" cy="158043"/>
              </a:xfrm>
              <a:custGeom>
                <a:avLst/>
                <a:gdLst/>
                <a:ahLst/>
                <a:cxnLst/>
                <a:rect l="l" t="t" r="r" b="b"/>
                <a:pathLst>
                  <a:path w="18660" h="7914" extrusionOk="0">
                    <a:moveTo>
                      <a:pt x="391" y="1"/>
                    </a:moveTo>
                    <a:lnTo>
                      <a:pt x="293" y="50"/>
                    </a:lnTo>
                    <a:lnTo>
                      <a:pt x="220" y="74"/>
                    </a:lnTo>
                    <a:lnTo>
                      <a:pt x="147" y="147"/>
                    </a:lnTo>
                    <a:lnTo>
                      <a:pt x="74" y="221"/>
                    </a:lnTo>
                    <a:lnTo>
                      <a:pt x="49" y="294"/>
                    </a:lnTo>
                    <a:lnTo>
                      <a:pt x="0" y="392"/>
                    </a:lnTo>
                    <a:lnTo>
                      <a:pt x="0" y="489"/>
                    </a:lnTo>
                    <a:lnTo>
                      <a:pt x="0" y="1173"/>
                    </a:lnTo>
                    <a:lnTo>
                      <a:pt x="9330" y="7914"/>
                    </a:lnTo>
                    <a:lnTo>
                      <a:pt x="18659" y="1173"/>
                    </a:lnTo>
                    <a:lnTo>
                      <a:pt x="18659" y="489"/>
                    </a:lnTo>
                    <a:lnTo>
                      <a:pt x="18659" y="392"/>
                    </a:lnTo>
                    <a:lnTo>
                      <a:pt x="18611" y="294"/>
                    </a:lnTo>
                    <a:lnTo>
                      <a:pt x="18586" y="221"/>
                    </a:lnTo>
                    <a:lnTo>
                      <a:pt x="18513" y="147"/>
                    </a:lnTo>
                    <a:lnTo>
                      <a:pt x="18440" y="74"/>
                    </a:lnTo>
                    <a:lnTo>
                      <a:pt x="18366" y="50"/>
                    </a:lnTo>
                    <a:lnTo>
                      <a:pt x="18269" y="1"/>
                    </a:lnTo>
                    <a:close/>
                  </a:path>
                </a:pathLst>
              </a:custGeom>
              <a:solidFill>
                <a:srgbClr val="F15C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" name="Agrupar 4"/>
          <p:cNvGrpSpPr/>
          <p:nvPr/>
        </p:nvGrpSpPr>
        <p:grpSpPr>
          <a:xfrm>
            <a:off x="8575963" y="5006316"/>
            <a:ext cx="3340396" cy="453204"/>
            <a:chOff x="8575963" y="5006316"/>
            <a:chExt cx="3340396" cy="453204"/>
          </a:xfrm>
        </p:grpSpPr>
        <p:grpSp>
          <p:nvGrpSpPr>
            <p:cNvPr id="13" name="Agrupar 12"/>
            <p:cNvGrpSpPr/>
            <p:nvPr/>
          </p:nvGrpSpPr>
          <p:grpSpPr>
            <a:xfrm>
              <a:off x="8575963" y="5108809"/>
              <a:ext cx="418107" cy="261446"/>
              <a:chOff x="8728365" y="5997199"/>
              <a:chExt cx="418107" cy="261446"/>
            </a:xfrm>
          </p:grpSpPr>
          <p:sp>
            <p:nvSpPr>
              <p:cNvPr id="16" name="Google Shape;467;p39"/>
              <p:cNvSpPr/>
              <p:nvPr/>
            </p:nvSpPr>
            <p:spPr>
              <a:xfrm>
                <a:off x="8728365" y="6032325"/>
                <a:ext cx="418107" cy="226320"/>
              </a:xfrm>
              <a:custGeom>
                <a:avLst/>
                <a:gdLst/>
                <a:ahLst/>
                <a:cxnLst/>
                <a:rect l="l" t="t" r="r" b="b"/>
                <a:pathLst>
                  <a:path w="18660" h="11333" extrusionOk="0">
                    <a:moveTo>
                      <a:pt x="0" y="0"/>
                    </a:moveTo>
                    <a:lnTo>
                      <a:pt x="0" y="10844"/>
                    </a:lnTo>
                    <a:lnTo>
                      <a:pt x="0" y="10917"/>
                    </a:lnTo>
                    <a:lnTo>
                      <a:pt x="5129" y="7230"/>
                    </a:lnTo>
                    <a:lnTo>
                      <a:pt x="5227" y="7181"/>
                    </a:lnTo>
                    <a:lnTo>
                      <a:pt x="5325" y="7181"/>
                    </a:lnTo>
                    <a:lnTo>
                      <a:pt x="5398" y="7205"/>
                    </a:lnTo>
                    <a:lnTo>
                      <a:pt x="5471" y="7278"/>
                    </a:lnTo>
                    <a:lnTo>
                      <a:pt x="5520" y="7376"/>
                    </a:lnTo>
                    <a:lnTo>
                      <a:pt x="5520" y="7474"/>
                    </a:lnTo>
                    <a:lnTo>
                      <a:pt x="5471" y="7547"/>
                    </a:lnTo>
                    <a:lnTo>
                      <a:pt x="5422" y="7620"/>
                    </a:lnTo>
                    <a:lnTo>
                      <a:pt x="318" y="11308"/>
                    </a:lnTo>
                    <a:lnTo>
                      <a:pt x="415" y="11333"/>
                    </a:lnTo>
                    <a:lnTo>
                      <a:pt x="18244" y="11333"/>
                    </a:lnTo>
                    <a:lnTo>
                      <a:pt x="18342" y="11308"/>
                    </a:lnTo>
                    <a:lnTo>
                      <a:pt x="13238" y="7620"/>
                    </a:lnTo>
                    <a:lnTo>
                      <a:pt x="13189" y="7547"/>
                    </a:lnTo>
                    <a:lnTo>
                      <a:pt x="13140" y="7474"/>
                    </a:lnTo>
                    <a:lnTo>
                      <a:pt x="13140" y="7376"/>
                    </a:lnTo>
                    <a:lnTo>
                      <a:pt x="13189" y="7278"/>
                    </a:lnTo>
                    <a:lnTo>
                      <a:pt x="13262" y="7205"/>
                    </a:lnTo>
                    <a:lnTo>
                      <a:pt x="13335" y="7181"/>
                    </a:lnTo>
                    <a:lnTo>
                      <a:pt x="13433" y="7181"/>
                    </a:lnTo>
                    <a:lnTo>
                      <a:pt x="13531" y="7230"/>
                    </a:lnTo>
                    <a:lnTo>
                      <a:pt x="18659" y="10917"/>
                    </a:lnTo>
                    <a:lnTo>
                      <a:pt x="18659" y="10844"/>
                    </a:lnTo>
                    <a:lnTo>
                      <a:pt x="18659" y="0"/>
                    </a:lnTo>
                    <a:lnTo>
                      <a:pt x="9476" y="6643"/>
                    </a:lnTo>
                    <a:lnTo>
                      <a:pt x="9403" y="6692"/>
                    </a:lnTo>
                    <a:lnTo>
                      <a:pt x="9257" y="6692"/>
                    </a:lnTo>
                    <a:lnTo>
                      <a:pt x="9183" y="66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15C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466;p39"/>
              <p:cNvSpPr/>
              <p:nvPr/>
            </p:nvSpPr>
            <p:spPr>
              <a:xfrm>
                <a:off x="8728365" y="5997199"/>
                <a:ext cx="418107" cy="158043"/>
              </a:xfrm>
              <a:custGeom>
                <a:avLst/>
                <a:gdLst/>
                <a:ahLst/>
                <a:cxnLst/>
                <a:rect l="l" t="t" r="r" b="b"/>
                <a:pathLst>
                  <a:path w="18660" h="7914" extrusionOk="0">
                    <a:moveTo>
                      <a:pt x="391" y="1"/>
                    </a:moveTo>
                    <a:lnTo>
                      <a:pt x="293" y="50"/>
                    </a:lnTo>
                    <a:lnTo>
                      <a:pt x="220" y="74"/>
                    </a:lnTo>
                    <a:lnTo>
                      <a:pt x="147" y="147"/>
                    </a:lnTo>
                    <a:lnTo>
                      <a:pt x="74" y="221"/>
                    </a:lnTo>
                    <a:lnTo>
                      <a:pt x="49" y="294"/>
                    </a:lnTo>
                    <a:lnTo>
                      <a:pt x="0" y="392"/>
                    </a:lnTo>
                    <a:lnTo>
                      <a:pt x="0" y="489"/>
                    </a:lnTo>
                    <a:lnTo>
                      <a:pt x="0" y="1173"/>
                    </a:lnTo>
                    <a:lnTo>
                      <a:pt x="9330" y="7914"/>
                    </a:lnTo>
                    <a:lnTo>
                      <a:pt x="18659" y="1173"/>
                    </a:lnTo>
                    <a:lnTo>
                      <a:pt x="18659" y="489"/>
                    </a:lnTo>
                    <a:lnTo>
                      <a:pt x="18659" y="392"/>
                    </a:lnTo>
                    <a:lnTo>
                      <a:pt x="18611" y="294"/>
                    </a:lnTo>
                    <a:lnTo>
                      <a:pt x="18586" y="221"/>
                    </a:lnTo>
                    <a:lnTo>
                      <a:pt x="18513" y="147"/>
                    </a:lnTo>
                    <a:lnTo>
                      <a:pt x="18440" y="74"/>
                    </a:lnTo>
                    <a:lnTo>
                      <a:pt x="18366" y="50"/>
                    </a:lnTo>
                    <a:lnTo>
                      <a:pt x="18269" y="1"/>
                    </a:lnTo>
                    <a:close/>
                  </a:path>
                </a:pathLst>
              </a:custGeom>
              <a:solidFill>
                <a:srgbClr val="F15C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" name="Subtitle 2"/>
            <p:cNvSpPr txBox="1">
              <a:spLocks/>
            </p:cNvSpPr>
            <p:nvPr/>
          </p:nvSpPr>
          <p:spPr>
            <a:xfrm>
              <a:off x="8785016" y="5006316"/>
              <a:ext cx="3131343" cy="45320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Lato Light" charset="0"/>
                  <a:cs typeface="Open Sans"/>
                </a:rPr>
                <a:t>  edulopez00@gmail.com</a:t>
              </a:r>
              <a:endParaRPr lang="en-US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Lato Light" charset="0"/>
                <a:cs typeface="Open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362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8172</TotalTime>
  <Words>1007</Words>
  <Application>Microsoft Office PowerPoint</Application>
  <PresentationFormat>Widescreen</PresentationFormat>
  <Paragraphs>195</Paragraphs>
  <Slides>27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8" baseType="lpstr">
      <vt:lpstr>Lato Light</vt:lpstr>
      <vt:lpstr>Yu Mincho</vt:lpstr>
      <vt:lpstr>Algerian</vt:lpstr>
      <vt:lpstr>Arial</vt:lpstr>
      <vt:lpstr>Calibri</vt:lpstr>
      <vt:lpstr>Calibri Light</vt:lpstr>
      <vt:lpstr>Century Gothic</vt:lpstr>
      <vt:lpstr>Courier New</vt:lpstr>
      <vt:lpstr>Open Sans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VINICIUS JUNGER DOS SANTOS</dc:creator>
  <cp:lastModifiedBy>VINICIUS JUNGER DOS SANTOS</cp:lastModifiedBy>
  <cp:revision>109</cp:revision>
  <dcterms:created xsi:type="dcterms:W3CDTF">2020-06-14T14:54:36Z</dcterms:created>
  <dcterms:modified xsi:type="dcterms:W3CDTF">2020-06-30T01:36:41Z</dcterms:modified>
</cp:coreProperties>
</file>